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  <p:sldMasterId id="2147483672" r:id="rId2"/>
  </p:sldMasterIdLst>
  <p:notesMasterIdLst>
    <p:notesMasterId r:id="rId23"/>
  </p:notesMasterIdLst>
  <p:sldIdLst>
    <p:sldId id="256" r:id="rId3"/>
    <p:sldId id="266" r:id="rId4"/>
    <p:sldId id="763" r:id="rId5"/>
    <p:sldId id="760" r:id="rId6"/>
    <p:sldId id="761" r:id="rId7"/>
    <p:sldId id="292" r:id="rId8"/>
    <p:sldId id="274" r:id="rId9"/>
    <p:sldId id="273" r:id="rId10"/>
    <p:sldId id="294" r:id="rId11"/>
    <p:sldId id="270" r:id="rId12"/>
    <p:sldId id="756" r:id="rId13"/>
    <p:sldId id="757" r:id="rId14"/>
    <p:sldId id="758" r:id="rId15"/>
    <p:sldId id="762" r:id="rId16"/>
    <p:sldId id="272" r:id="rId17"/>
    <p:sldId id="275" r:id="rId18"/>
    <p:sldId id="293" r:id="rId19"/>
    <p:sldId id="280" r:id="rId20"/>
    <p:sldId id="759" r:id="rId21"/>
    <p:sldId id="277" r:id="rId2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DAEC"/>
    <a:srgbClr val="FDF2C3"/>
    <a:srgbClr val="FEE8FB"/>
    <a:srgbClr val="DFFDD3"/>
    <a:srgbClr val="F2FA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73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B8BC46-EF53-42DA-8BF8-E5E03E53075C}" type="datetimeFigureOut">
              <a:rPr kumimoji="1" lang="ja-JP" altLang="en-US" smtClean="0"/>
              <a:t>2020/10/14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703AB7-CB92-4150-B0CD-FF94856192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9113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9B2E646-F0BD-4C4A-A8CF-D81447CA93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6F6BAF9A-484B-4804-999D-431E823EBA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92CBB64-7329-4A81-96C2-FEF230CAC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3BF71-38B7-8642-BFCE-EDAE9BD0CBAF}" type="datetimeFigureOut">
              <a:rPr lang="en-US" smtClean="0"/>
              <a:t>10/14/20</a:t>
            </a:fld>
            <a:endParaRPr lang="en-US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EFE4040-3D44-4A1E-8D81-432991DDBD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86F28FA-F804-40AE-937C-D0AD5EDE3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9630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D5F8659-FC4E-4374-AF01-894385E98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B3C34B2-A854-40BE-8D8E-0B22D46A31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CA11EB9-74D8-471F-9E80-78E206A6C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025CB-9D18-264E-A945-2D020344C9DA}" type="datetimeFigureOut">
              <a:rPr lang="en-US" smtClean="0"/>
              <a:t>10/14/20</a:t>
            </a:fld>
            <a:endParaRPr lang="en-US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6345EBF-BB46-44BC-8F5C-9B1CF54BB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A7961B3-6744-4813-9127-690172635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296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08FD93F9-5EBB-403C-AC07-1991D3F253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40FBA1B-4129-4BED-8E10-073F0F0CE7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4B0B2DF-71DA-4195-83C6-22B744278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EFB6C-7E96-8F41-8872-189CA1C59F84}" type="datetimeFigureOut">
              <a:rPr lang="en-US" smtClean="0"/>
              <a:t>10/14/20</a:t>
            </a:fld>
            <a:endParaRPr lang="en-US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DDBF0E7-E08B-4F58-9CAA-FA7E0F8F4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F83EC3F-79FA-49B3-9277-370A33FC5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5295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AA57971-7212-4F09-8D21-9A3E4E6BFF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94525B2-ECCF-406D-AB46-2876D9AAA9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BCEDAFC-DDE1-4CA8-B07D-DB311C9D3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8A5E21-0FB7-4021-944D-EBB2C8B13D5E}" type="datetime1">
              <a:rPr lang="ja-JP" altLang="en-US" smtClean="0"/>
              <a:t>2020/10/14</a:t>
            </a:fld>
            <a:endParaRPr lang="en-US" altLang="ja-JP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EB67485-C899-4BD5-8F2E-D1AE593A4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5714CEA-59D9-4F99-BF58-7F3300F9F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09B70-ED19-4731-BB99-0F04261D6C7B}" type="slidenum">
              <a:rPr lang="en-US" altLang="ja-JP" smtClean="0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983622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82BAFA2-82A3-4501-B44A-16A62E829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EEDBAFD-2821-4FF0-804C-D1A2C2A1B6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B022733-D83E-4F31-8EE0-E8CE6F350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A9E8DE5-9762-4236-8A94-31FED08B2C68}" type="datetime1">
              <a:rPr lang="ja-JP" altLang="en-US" smtClean="0"/>
              <a:t>2020/10/14</a:t>
            </a:fld>
            <a:endParaRPr lang="en-US" altLang="ja-JP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4555B8D-FB68-4479-9612-8180FD42A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3B7B267-8978-40C5-8AFD-B99468D50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4AF13-C14D-4166-A7E7-4BC00A118A20}" type="slidenum">
              <a:rPr lang="ja-JP" altLang="en-US" smtClean="0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87066940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5E8D750-58DA-47B7-BF62-9DE4E8DC5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7360CE8-AC0D-4476-AC4F-0667D76675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362489F-0C9E-41AB-8877-50A559F3B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FB74E3-F00A-4F92-8D93-742938606AA4}" type="datetime1">
              <a:rPr lang="ja-JP" altLang="en-US" smtClean="0"/>
              <a:t>2020/10/14</a:t>
            </a:fld>
            <a:endParaRPr lang="en-US" altLang="ja-JP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774CCB4-5B80-4B73-B408-F213AA82C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AC70891-5FDE-42E7-8E9A-FA4957065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BD60E-113A-4C48-A42C-24A79266E274}" type="slidenum">
              <a:rPr lang="en-US" altLang="ja-JP" smtClean="0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6775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E1BEB04-2C0F-4898-BA1B-8729FBA70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D46BB24-CC76-42BC-B8C6-7E51A892D8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CF826E1-291D-4C3E-BA60-1962BEDF60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18FEC20-085E-4653-BDA5-236AA38CE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A9E8DE5-9762-4236-8A94-31FED08B2C68}" type="datetime1">
              <a:rPr lang="ja-JP" altLang="en-US" smtClean="0"/>
              <a:t>2020/10/14</a:t>
            </a:fld>
            <a:endParaRPr lang="en-US" altLang="ja-JP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68B847C-ECA6-4CD2-A4E9-43E2A4E34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AE042DA-B87C-4BAD-A146-A44425786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4AF13-C14D-4166-A7E7-4BC00A118A20}" type="slidenum">
              <a:rPr lang="ja-JP" altLang="en-US" smtClean="0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21806949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E5FCFFF-ADBD-4DDE-8387-65E2929C7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3BC48EA-9DFE-44C6-83F3-F1FD8094D0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F967D2C-4E8C-40CC-A959-619C9E9278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2B4DEEE3-08FB-44EF-A394-B73B544C88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E43998AE-00CE-4B8C-A0C8-CEC54ECB24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FF642A32-DAD1-4BE9-8D46-E95B87D3F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9434CE-ECBE-4DAB-9E54-D35BE6C5095B}" type="datetime1">
              <a:rPr lang="ja-JP" altLang="en-US" smtClean="0"/>
              <a:t>2020/10/14</a:t>
            </a:fld>
            <a:endParaRPr lang="en-US" altLang="ja-JP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74577E5B-F691-403D-A453-5B647093A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19F5E4C1-5442-4EAC-9EF0-F8009D8FF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7A06C-157D-449F-9FD3-18198DBC10E1}" type="slidenum">
              <a:rPr lang="en-US" altLang="ja-JP" smtClean="0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252860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B4C616B-8EC6-4566-8C93-781BCDC9D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87789A7-A2B7-44EB-9266-EC232B8D2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7C37E34-779F-40B6-8E4C-0B9229CFD9A5}" type="datetime1">
              <a:rPr lang="ja-JP" altLang="en-US" smtClean="0"/>
              <a:t>2020/10/14</a:t>
            </a:fld>
            <a:endParaRPr lang="en-US" altLang="ja-JP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5B3AFA3-3FD4-4A08-829A-3C9D12D82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F457EC8-974E-4FFA-A562-B8EC04E60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266B5-2381-4103-B603-72A28AA94073}" type="slidenum">
              <a:rPr lang="en-US" altLang="ja-JP" smtClean="0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375019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149DC0EA-621F-4645-A8E8-1D1616050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D8B1590-6640-4535-A6AA-DFDC1C5FD4C9}" type="datetime1">
              <a:rPr lang="ja-JP" altLang="en-US" smtClean="0"/>
              <a:t>2020/10/14</a:t>
            </a:fld>
            <a:endParaRPr lang="en-US" altLang="ja-JP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5118F114-D3C6-45FB-97AB-56F0F0175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218744E-04B8-42F3-B7C3-743671AEC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42FDA-50A3-4553-BADF-2675C43859CB}" type="slidenum">
              <a:rPr lang="en-US" altLang="ja-JP" smtClean="0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66966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4FBFF59-E5EF-48A2-810B-7E3CC61C8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1C55FBC-E061-469A-B20A-E137CCE5AB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241221C-D163-4BEE-995D-E7B6C9CAE0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00E8282-BD06-4945-9ADE-E5814E03DF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A9E8DE5-9762-4236-8A94-31FED08B2C68}" type="datetime1">
              <a:rPr lang="ja-JP" altLang="en-US" smtClean="0"/>
              <a:t>2020/10/14</a:t>
            </a:fld>
            <a:endParaRPr lang="en-US" altLang="ja-JP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02AC86E-4BCD-48A7-AB52-BE71B20C4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85BB1F1-CFF4-4D20-B64F-2F214185E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4AF13-C14D-4166-A7E7-4BC00A118A20}" type="slidenum">
              <a:rPr lang="ja-JP" altLang="en-US" smtClean="0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7312512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06699EC-E51C-47DD-BC0D-FB81B8185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5555E49-39C6-4CCF-99AF-E81FA1624E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A7891D6-7A6B-4175-8282-A32C106FD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81CDE-9BE7-C544-8ACB-7077DFC4270F}" type="datetimeFigureOut">
              <a:rPr lang="en-US" smtClean="0"/>
              <a:t>10/14/20</a:t>
            </a:fld>
            <a:endParaRPr lang="en-US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D4598F1-8462-4C53-A1A5-420E1767D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4770D8F-87E6-481D-BE76-BF2998F51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9591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1C41543-4D83-4F5A-8CFE-BC456580C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A155FA7D-47CB-4843-8B40-2E91C2243C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60BC7B2-0A33-4D28-AE2A-FB99D60722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1BB3C49-BDDB-4CF7-9E67-19C9246D6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DF454B6-DCDA-4D72-A3B6-3D3245D91CC8}" type="datetime1">
              <a:rPr lang="ja-JP" altLang="en-US" smtClean="0"/>
              <a:t>2020/10/14</a:t>
            </a:fld>
            <a:endParaRPr lang="en-US" altLang="ja-JP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B7B9C8E-D0CA-4060-9E6F-63AC3094B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D7E5433-87F0-484E-B945-4B6C79E05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EF9E-E0C4-4FE3-8FD0-06134CF5A4ED}" type="slidenum">
              <a:rPr lang="en-US" altLang="ja-JP" smtClean="0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010405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3754FB6-4B75-419D-915F-B90E83B16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FF877ED-FE9F-4D1A-94FF-F0BD54FEBE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B03C232-4481-4E8D-87EE-F0057C653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A9E8DE5-9762-4236-8A94-31FED08B2C68}" type="datetime1">
              <a:rPr lang="ja-JP" altLang="en-US" smtClean="0"/>
              <a:t>2020/10/14</a:t>
            </a:fld>
            <a:endParaRPr lang="en-US" altLang="ja-JP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6713283-C08A-4974-ADCF-EBAD23ACC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D5A2799-EE6A-4C9F-A991-B6A0B05B4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4AF13-C14D-4166-A7E7-4BC00A118A20}" type="slidenum">
              <a:rPr lang="ja-JP" altLang="en-US" smtClean="0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95179889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46D3AB0C-981E-4A2B-88D4-B6CFE31FEF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93026B6-BDB0-4E8B-9AA3-B7CDDCCB77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4696BE1-EC16-4707-860B-86C77659F9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3A0B70-C063-4CBA-A8FA-CA8B99F510EC}" type="datetime1">
              <a:rPr lang="ja-JP" altLang="en-US" smtClean="0"/>
              <a:t>2020/10/14</a:t>
            </a:fld>
            <a:endParaRPr lang="en-US" altLang="ja-JP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A831AD0-8BCC-49F9-B33D-1496641101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0B22573-F7F2-4718-AEDF-605AA7315F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A3EEB-1AFD-4C21-AC17-2CFF4363FED3}" type="slidenum">
              <a:rPr lang="en-US" altLang="ja-JP" smtClean="0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689112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FA2BB1-21FD-4A5E-8D0C-F7362B383D1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latin typeface="Trebuchet MS" pitchFamily="34" charset="0"/>
              </a:defRPr>
            </a:lvl1pPr>
          </a:lstStyle>
          <a:p>
            <a:pPr>
              <a:defRPr/>
            </a:pPr>
            <a:fld id="{B33A6B61-4AED-4C51-8A2A-A3088E036F0B}" type="datetime1">
              <a:rPr lang="ja-JP" altLang="en-US" smtClean="0"/>
              <a:t>2020/10/14</a:t>
            </a:fld>
            <a:endParaRPr lang="en-US" altLang="ja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CD5AE5-CCD2-47D0-9B48-744727355EA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latin typeface="Trebuchet MS" pitchFamily="34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6423D9-29A0-4F85-BB47-586E0F94C43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Trebuchet MS" panose="020B0603020202020204" pitchFamily="34" charset="0"/>
              </a:defRPr>
            </a:lvl1pPr>
          </a:lstStyle>
          <a:p>
            <a:fld id="{9172D8FD-2CDE-498A-99C4-DCFCBB30F6D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865117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67EF95C-040E-495E-A16C-F7D1B3FD2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5980D5E-6C55-4DD7-B650-75C502B7C0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38C7532-CF06-4F9A-BE1C-5F4570E9C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BA285-9698-1B45-8319-D90A8C63F150}" type="datetimeFigureOut">
              <a:rPr lang="en-US" smtClean="0"/>
              <a:t>10/14/20</a:t>
            </a:fld>
            <a:endParaRPr lang="en-US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91D627E-9B14-4869-BAA5-9C005DB2B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382B4D4-B76C-43E6-81C9-D4E860341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729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41B4D47-9D9A-4C7B-A0F3-22AA10D72F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FCC153F-0126-420C-8289-0D79F904B5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1A9E098-1773-42F0-BB7F-0698FA2FE6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E1DE559-A5E9-4448-8F0B-73730C949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6CD42-43FF-B740-998F-DCC3802C4CE3}" type="datetimeFigureOut">
              <a:rPr lang="en-US" smtClean="0"/>
              <a:t>10/14/20</a:t>
            </a:fld>
            <a:endParaRPr lang="en-US" dirty="0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06D077D-D551-4B22-8FFA-9D8D0ADDA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57B78E6-447F-4D1B-B378-61617F943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508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21896B0-1BE4-4A1B-A359-8C009867C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7ED0B3B-E56D-4B31-8CAF-965FBDB036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692E884-9D03-42EE-B9C7-102F8043A8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61797457-0B66-43B9-8894-EE0610291A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FDCBFF80-B25C-4D13-A9F4-2E0DA65E07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DE96032E-6FB0-4AFA-96C2-06DFDD812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0FFBD-2EE4-8547-BBAE-A1AC91C8D77E}" type="datetimeFigureOut">
              <a:rPr lang="en-US" smtClean="0"/>
              <a:t>10/14/20</a:t>
            </a:fld>
            <a:endParaRPr lang="en-US" dirty="0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7C6C1E1E-62ED-49D2-91A3-5BF153FEB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1D0BB4D1-6902-49C1-9CDD-E0899399B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1150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AAE055A-CD54-4C59-A719-3288E944C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4DBCDC3F-D57E-4ACD-B489-80B840CD1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A2352-D7AC-F242-9256-A4477BCBF354}" type="datetimeFigureOut">
              <a:rPr lang="en-US" smtClean="0"/>
              <a:t>10/14/20</a:t>
            </a:fld>
            <a:endParaRPr lang="en-US" dirty="0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40240E2-34AD-49AE-88AD-1A346BB4D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27C5F4C-6B2E-47BD-B763-095CF8DEA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5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069127CF-934E-429B-BFD6-1D94EBD6E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CFC6A-9AE6-404D-9FDD-168B477B9C90}" type="datetimeFigureOut">
              <a:rPr lang="en-US" smtClean="0"/>
              <a:t>10/14/20</a:t>
            </a:fld>
            <a:endParaRPr 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461ECA39-FF94-4325-9CEC-FCF08D3EC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32E9B7D-38DD-449D-BE6F-960F80CB0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700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434E17E-139E-40BE-87BD-55C68CBEA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F79273F-D13D-45B6-BB39-5F19A8D5BA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4A3CD94-6CB1-44A9-A05F-5BF1E63451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45A0F7D-3209-4BC8-B3F2-ACC784960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FCDFD-B4CF-A241-8D71-E814B10BEAF4}" type="datetimeFigureOut">
              <a:rPr lang="en-US" smtClean="0"/>
              <a:t>10/14/20</a:t>
            </a:fld>
            <a:endParaRPr lang="en-US" dirty="0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251AB64-E31A-4AAC-A26A-1B45208C6E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7479B58-DAD2-4DF6-8664-75DC46CDC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9202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C2AEBA5-1EDD-4C34-AE36-4FEB7713EF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D94A8ABA-0C20-44BC-A2AB-CE7FEC0E38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6A8CFD6-CE42-4760-A2D5-1A33AFE8E4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7F4C791-7103-4502-B914-504CC04D8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7B589-FD4B-7E46-869A-CBADC5FC564E}" type="datetimeFigureOut">
              <a:rPr lang="en-US" smtClean="0"/>
              <a:t>10/14/20</a:t>
            </a:fld>
            <a:endParaRPr lang="en-US" dirty="0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E5F34A9-58B5-4362-B3D8-EFF426E47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6A9E0C5-2D06-46B8-B20F-9D5256BFB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667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93465D7B-F269-48FD-8411-F2A5D50F2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83FED9D-311F-4044-8930-D7B23F3233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D0969A2-2E5A-405E-AC12-9A2CE1548B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8A92E-5FF9-8143-81B3-CCB531513398}" type="datetimeFigureOut">
              <a:rPr lang="en-US" smtClean="0"/>
              <a:t>10/14/20</a:t>
            </a:fld>
            <a:endParaRPr lang="en-US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67AA188-0AF6-4A84-92FD-AB056487CD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49B8783-B1ED-41A5-A3BF-E7A14C4008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2200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E38939A9-0994-4B89-A975-66F3FAE54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D17F659-CA0D-4F1C-8201-1AFDCBFB87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3C94F7A-CE47-4439-ACAA-8CE6DCB3A1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8A92E-5FF9-8143-81B3-CCB531513398}" type="datetimeFigureOut">
              <a:rPr lang="en-US" smtClean="0"/>
              <a:t>10/14/20</a:t>
            </a:fld>
            <a:endParaRPr lang="en-US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BF7BD02-2F38-4D2D-B762-9587392AC5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BC27980-3E4D-4876-B301-90FF0C2018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94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g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6000">
              <a:schemeClr val="bg1"/>
            </a:gs>
            <a:gs pos="76000">
              <a:srgbClr val="FFFF00"/>
            </a:gs>
            <a:gs pos="81000">
              <a:schemeClr val="accent4">
                <a:lumMod val="40000"/>
                <a:lumOff val="6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CBB2BACF-6923-47F6-82CE-DD4B946DEF4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35631" y="4912974"/>
            <a:ext cx="1888024" cy="1610720"/>
          </a:xfrm>
          <a:prstGeom prst="rect">
            <a:avLst/>
          </a:prstGeom>
        </p:spPr>
      </p:pic>
      <p:pic>
        <p:nvPicPr>
          <p:cNvPr id="3" name="図 2" descr="グラフィカル ユーザー インターフェイス, アプリケーション&#10;&#10;自動的に生成された説明">
            <a:extLst>
              <a:ext uri="{FF2B5EF4-FFF2-40B4-BE49-F238E27FC236}">
                <a16:creationId xmlns:a16="http://schemas.microsoft.com/office/drawing/2014/main" id="{4D17F0DE-C60E-42FF-8C49-C0030AD9A58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820" y="563727"/>
            <a:ext cx="1893444" cy="1745520"/>
          </a:xfrm>
          <a:prstGeom prst="rect">
            <a:avLst/>
          </a:prstGeom>
        </p:spPr>
      </p:pic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B447F587-3545-48DE-8ADC-1863CC9FA78B}"/>
              </a:ext>
            </a:extLst>
          </p:cNvPr>
          <p:cNvSpPr/>
          <p:nvPr/>
        </p:nvSpPr>
        <p:spPr>
          <a:xfrm>
            <a:off x="2934585" y="1139666"/>
            <a:ext cx="8048847" cy="1169581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4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学校図書館実践活動研究会へ</a:t>
            </a:r>
          </a:p>
        </p:txBody>
      </p:sp>
      <p:sp>
        <p:nvSpPr>
          <p:cNvPr id="11" name="吹き出し: 円形 10">
            <a:extLst>
              <a:ext uri="{FF2B5EF4-FFF2-40B4-BE49-F238E27FC236}">
                <a16:creationId xmlns:a16="http://schemas.microsoft.com/office/drawing/2014/main" id="{E00F6417-1325-4E7C-A6B6-6A5346D48AA9}"/>
              </a:ext>
            </a:extLst>
          </p:cNvPr>
          <p:cNvSpPr/>
          <p:nvPr/>
        </p:nvSpPr>
        <p:spPr>
          <a:xfrm>
            <a:off x="1095667" y="2545890"/>
            <a:ext cx="8304028" cy="2935800"/>
          </a:xfrm>
          <a:prstGeom prst="wedgeEllipseCallout">
            <a:avLst>
              <a:gd name="adj1" fmla="val 41588"/>
              <a:gd name="adj2" fmla="val 45393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6000" b="1" dirty="0">
                <a:latin typeface="+mj-lt"/>
              </a:rPr>
              <a:t>研修会の様子を紹介します</a:t>
            </a:r>
          </a:p>
        </p:txBody>
      </p:sp>
      <p:sp>
        <p:nvSpPr>
          <p:cNvPr id="12" name="楕円 11">
            <a:extLst>
              <a:ext uri="{FF2B5EF4-FFF2-40B4-BE49-F238E27FC236}">
                <a16:creationId xmlns:a16="http://schemas.microsoft.com/office/drawing/2014/main" id="{328F0198-FC3A-4CB6-8EBD-7D62B2BA26F1}"/>
              </a:ext>
            </a:extLst>
          </p:cNvPr>
          <p:cNvSpPr/>
          <p:nvPr/>
        </p:nvSpPr>
        <p:spPr>
          <a:xfrm>
            <a:off x="2775098" y="340241"/>
            <a:ext cx="3413051" cy="669851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>
                <a:solidFill>
                  <a:srgbClr val="FF0000"/>
                </a:solidFill>
              </a:rPr>
              <a:t>ようこそ！！</a:t>
            </a:r>
          </a:p>
        </p:txBody>
      </p:sp>
      <p:sp>
        <p:nvSpPr>
          <p:cNvPr id="2" name="矢印: 五方向 1">
            <a:extLst>
              <a:ext uri="{FF2B5EF4-FFF2-40B4-BE49-F238E27FC236}">
                <a16:creationId xmlns:a16="http://schemas.microsoft.com/office/drawing/2014/main" id="{C5F76EB6-B785-4C43-A978-160A87464862}"/>
              </a:ext>
            </a:extLst>
          </p:cNvPr>
          <p:cNvSpPr/>
          <p:nvPr/>
        </p:nvSpPr>
        <p:spPr>
          <a:xfrm>
            <a:off x="4391248" y="5816009"/>
            <a:ext cx="5326910" cy="595424"/>
          </a:xfrm>
          <a:prstGeom prst="homePlat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>
                <a:solidFill>
                  <a:srgbClr val="FF0000"/>
                </a:solidFill>
              </a:rPr>
              <a:t>クリックしてご覧ください</a:t>
            </a:r>
          </a:p>
        </p:txBody>
      </p:sp>
    </p:spTree>
    <p:extLst>
      <p:ext uri="{BB962C8B-B14F-4D97-AF65-F5344CB8AC3E}">
        <p14:creationId xmlns:p14="http://schemas.microsoft.com/office/powerpoint/2010/main" val="2777373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6000">
              <a:schemeClr val="bg1"/>
            </a:gs>
            <a:gs pos="76000">
              <a:srgbClr val="FFFF00"/>
            </a:gs>
            <a:gs pos="81000">
              <a:schemeClr val="accent4">
                <a:lumMod val="40000"/>
                <a:lumOff val="6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 descr="人, 屋内, 民衆, グループ が含まれている画像&#10;&#10;自動的に生成された説明">
            <a:extLst>
              <a:ext uri="{FF2B5EF4-FFF2-40B4-BE49-F238E27FC236}">
                <a16:creationId xmlns:a16="http://schemas.microsoft.com/office/drawing/2014/main" id="{90BAA41B-6A92-4D19-8D83-B0BBC385A80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3666" y="395146"/>
            <a:ext cx="8784854" cy="5766247"/>
          </a:xfrm>
          <a:prstGeom prst="rect">
            <a:avLst/>
          </a:prstGeom>
        </p:spPr>
      </p:pic>
      <p:sp>
        <p:nvSpPr>
          <p:cNvPr id="2" name="フローチャート: せん孔テープ 1">
            <a:extLst>
              <a:ext uri="{FF2B5EF4-FFF2-40B4-BE49-F238E27FC236}">
                <a16:creationId xmlns:a16="http://schemas.microsoft.com/office/drawing/2014/main" id="{9C6F4D6B-9457-431F-82D3-92C195876E11}"/>
              </a:ext>
            </a:extLst>
          </p:cNvPr>
          <p:cNvSpPr/>
          <p:nvPr/>
        </p:nvSpPr>
        <p:spPr>
          <a:xfrm>
            <a:off x="1031358" y="4941689"/>
            <a:ext cx="9961525" cy="1521165"/>
          </a:xfrm>
          <a:prstGeom prst="flowChartPunchedTap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ワークショップ</a:t>
            </a:r>
            <a:r>
              <a:rPr kumimoji="1" lang="ja-JP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：</a:t>
            </a:r>
            <a:r>
              <a:rPr kumimoji="1" lang="ja-JP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「問い」をつくる手立てを探る</a:t>
            </a:r>
          </a:p>
        </p:txBody>
      </p:sp>
      <p:sp>
        <p:nvSpPr>
          <p:cNvPr id="3" name="角丸四角形 2">
            <a:extLst>
              <a:ext uri="{FF2B5EF4-FFF2-40B4-BE49-F238E27FC236}">
                <a16:creationId xmlns:a16="http://schemas.microsoft.com/office/drawing/2014/main" id="{FFF0C89B-64BA-4C4D-BDFE-FC17CD672AF4}"/>
              </a:ext>
            </a:extLst>
          </p:cNvPr>
          <p:cNvSpPr/>
          <p:nvPr/>
        </p:nvSpPr>
        <p:spPr>
          <a:xfrm>
            <a:off x="8271642" y="6348248"/>
            <a:ext cx="1576552" cy="367862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/>
              <a:t>安城会場</a:t>
            </a:r>
          </a:p>
        </p:txBody>
      </p:sp>
    </p:spTree>
    <p:extLst>
      <p:ext uri="{BB962C8B-B14F-4D97-AF65-F5344CB8AC3E}">
        <p14:creationId xmlns:p14="http://schemas.microsoft.com/office/powerpoint/2010/main" val="19990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6000">
              <a:schemeClr val="bg1"/>
            </a:gs>
            <a:gs pos="76000">
              <a:srgbClr val="FFFF00"/>
            </a:gs>
            <a:gs pos="81000">
              <a:schemeClr val="accent4">
                <a:lumMod val="40000"/>
                <a:lumOff val="6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角丸四角形 4">
            <a:extLst>
              <a:ext uri="{FF2B5EF4-FFF2-40B4-BE49-F238E27FC236}">
                <a16:creationId xmlns:a16="http://schemas.microsoft.com/office/drawing/2014/main" id="{8E3ABBCE-F29F-44F6-B708-A359C81E5032}"/>
              </a:ext>
            </a:extLst>
          </p:cNvPr>
          <p:cNvSpPr/>
          <p:nvPr/>
        </p:nvSpPr>
        <p:spPr>
          <a:xfrm>
            <a:off x="4499603" y="1337468"/>
            <a:ext cx="6218015" cy="3457816"/>
          </a:xfrm>
          <a:prstGeom prst="roundRect">
            <a:avLst/>
          </a:prstGeom>
          <a:solidFill>
            <a:srgbClr val="CEFE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　いつ　（いつから）</a:t>
            </a:r>
            <a:endParaRPr kumimoji="1" lang="en-US" altLang="ja-JP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　いくつ（どれくらい）</a:t>
            </a:r>
            <a:endParaRPr kumimoji="1" lang="en-US" altLang="ja-JP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　どこ　（どこで、どこに）</a:t>
            </a:r>
            <a:endParaRPr kumimoji="1" lang="en-US" altLang="ja-JP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　だれ　（だれが）</a:t>
            </a:r>
            <a:endParaRPr kumimoji="1" lang="en-US" altLang="ja-JP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　どんな（どんなふうに）</a:t>
            </a:r>
            <a:endParaRPr kumimoji="1" lang="en-US" altLang="ja-JP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　なぜ　（どうして）</a:t>
            </a:r>
            <a:endParaRPr kumimoji="1" lang="ja-JP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6" name="下矢印吹き出し 5">
            <a:extLst>
              <a:ext uri="{FF2B5EF4-FFF2-40B4-BE49-F238E27FC236}">
                <a16:creationId xmlns:a16="http://schemas.microsoft.com/office/drawing/2014/main" id="{56645F1B-ABF8-4139-B47B-8622E7E3A94A}"/>
              </a:ext>
            </a:extLst>
          </p:cNvPr>
          <p:cNvSpPr/>
          <p:nvPr/>
        </p:nvSpPr>
        <p:spPr>
          <a:xfrm>
            <a:off x="4991617" y="335754"/>
            <a:ext cx="4811602" cy="1001713"/>
          </a:xfrm>
          <a:prstGeom prst="downArrowCallout">
            <a:avLst/>
          </a:prstGeom>
          <a:solidFill>
            <a:srgbClr val="99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「問い」をみつける言葉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B549C50-F992-478F-BB91-63815FEB3369}"/>
              </a:ext>
            </a:extLst>
          </p:cNvPr>
          <p:cNvSpPr/>
          <p:nvPr/>
        </p:nvSpPr>
        <p:spPr>
          <a:xfrm>
            <a:off x="1294957" y="1585120"/>
            <a:ext cx="2808288" cy="3095625"/>
          </a:xfrm>
          <a:prstGeom prst="rect">
            <a:avLst/>
          </a:prstGeom>
          <a:solidFill>
            <a:srgbClr val="9CF6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例文を示す</a:t>
            </a:r>
            <a:endParaRPr kumimoji="1" lang="en-US" altLang="ja-JP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↓</a:t>
            </a:r>
            <a:endParaRPr kumimoji="1" lang="en-US" altLang="ja-JP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理解させる</a:t>
            </a:r>
            <a:endParaRPr kumimoji="1" lang="en-US" altLang="ja-JP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↓</a:t>
            </a:r>
            <a:endParaRPr kumimoji="1" lang="en-US" altLang="ja-JP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個々でつくる</a:t>
            </a:r>
            <a:endParaRPr kumimoji="1" lang="en-US" altLang="ja-JP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8" name="AutoShape 5">
            <a:extLst>
              <a:ext uri="{FF2B5EF4-FFF2-40B4-BE49-F238E27FC236}">
                <a16:creationId xmlns:a16="http://schemas.microsoft.com/office/drawing/2014/main" id="{BCC7301F-F4DB-44B5-93AF-0D44F57D33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424" y="403730"/>
            <a:ext cx="3433357" cy="872177"/>
          </a:xfrm>
          <a:prstGeom prst="homePlate">
            <a:avLst>
              <a:gd name="adj" fmla="val 90825"/>
            </a:avLst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umimoji="1" sz="2200">
                <a:solidFill>
                  <a:srgbClr val="404040"/>
                </a:solidFill>
                <a:latin typeface="Trebuchet MS" pitchFamily="34" charset="0"/>
                <a:ea typeface="HGｺﾞｼｯｸM" pitchFamily="49" charset="-128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umimoji="1" sz="2000">
                <a:solidFill>
                  <a:srgbClr val="404040"/>
                </a:solidFill>
                <a:latin typeface="Trebuchet MS" pitchFamily="34" charset="0"/>
                <a:ea typeface="HGｺﾞｼｯｸM" pitchFamily="49" charset="-128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umimoji="1">
                <a:solidFill>
                  <a:srgbClr val="404040"/>
                </a:solidFill>
                <a:latin typeface="Trebuchet MS" pitchFamily="34" charset="0"/>
                <a:ea typeface="HGｺﾞｼｯｸM" pitchFamily="49" charset="-128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umimoji="1" sz="1600">
                <a:solidFill>
                  <a:srgbClr val="404040"/>
                </a:solidFill>
                <a:latin typeface="Trebuchet MS" pitchFamily="34" charset="0"/>
                <a:ea typeface="HGｺﾞｼｯｸM" pitchFamily="49" charset="-128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umimoji="1" sz="1400">
                <a:solidFill>
                  <a:srgbClr val="404040"/>
                </a:solidFill>
                <a:latin typeface="Trebuchet MS" pitchFamily="34" charset="0"/>
                <a:ea typeface="HGｺﾞｼｯｸM" pitchFamily="49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umimoji="1" sz="1400">
                <a:solidFill>
                  <a:srgbClr val="404040"/>
                </a:solidFill>
                <a:latin typeface="Trebuchet MS" pitchFamily="34" charset="0"/>
                <a:ea typeface="HGｺﾞｼｯｸM" pitchFamily="49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umimoji="1" sz="1400">
                <a:solidFill>
                  <a:srgbClr val="404040"/>
                </a:solidFill>
                <a:latin typeface="Trebuchet MS" pitchFamily="34" charset="0"/>
                <a:ea typeface="HGｺﾞｼｯｸM" pitchFamily="49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umimoji="1" sz="1400">
                <a:solidFill>
                  <a:srgbClr val="404040"/>
                </a:solidFill>
                <a:latin typeface="Trebuchet MS" pitchFamily="34" charset="0"/>
                <a:ea typeface="HGｺﾞｼｯｸM" pitchFamily="49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umimoji="1" sz="1400">
                <a:solidFill>
                  <a:srgbClr val="404040"/>
                </a:solidFill>
                <a:latin typeface="Trebuchet MS" pitchFamily="34" charset="0"/>
                <a:ea typeface="HGｺﾞｼｯｸM" pitchFamily="49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Georgia" pitchFamily="18" charset="0"/>
              <a:buNone/>
              <a:tabLst/>
              <a:defRPr/>
            </a:pPr>
            <a:endParaRPr kumimoji="1" lang="en-US" altLang="ja-JP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ＭＳ Ｐゴシック" pitchFamily="50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Georgia" pitchFamily="18" charset="0"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ＭＳ Ｐゴシック" pitchFamily="50" charset="-128"/>
                <a:cs typeface="+mn-cs"/>
              </a:rPr>
              <a:t>小学校</a:t>
            </a:r>
            <a:endParaRPr kumimoji="1" lang="en-US" altLang="ja-JP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ＭＳ Ｐゴシック" pitchFamily="50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Georgia" pitchFamily="18" charset="0"/>
              <a:buNone/>
              <a:tabLst/>
              <a:defRPr/>
            </a:pPr>
            <a:r>
              <a: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ＭＳ Ｐゴシック" pitchFamily="50" charset="-128"/>
                <a:cs typeface="+mn-cs"/>
              </a:rPr>
              <a:t>低学年での取り組み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Georgia" pitchFamily="18" charset="0"/>
              <a:buNone/>
              <a:tabLst/>
              <a:defRPr/>
            </a:pPr>
            <a:endParaRPr kumimoji="1" lang="ja-JP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ＭＳ Ｐゴシック" pitchFamily="50" charset="-128"/>
              <a:cs typeface="+mn-cs"/>
            </a:endParaRPr>
          </a:p>
        </p:txBody>
      </p:sp>
      <p:sp>
        <p:nvSpPr>
          <p:cNvPr id="9" name="フローチャート: せん孔テープ 8">
            <a:extLst>
              <a:ext uri="{FF2B5EF4-FFF2-40B4-BE49-F238E27FC236}">
                <a16:creationId xmlns:a16="http://schemas.microsoft.com/office/drawing/2014/main" id="{977C22FF-7426-4801-8CE3-86802C0F51E9}"/>
              </a:ext>
            </a:extLst>
          </p:cNvPr>
          <p:cNvSpPr/>
          <p:nvPr/>
        </p:nvSpPr>
        <p:spPr>
          <a:xfrm>
            <a:off x="1584251" y="5104496"/>
            <a:ext cx="8803758" cy="1349773"/>
          </a:xfrm>
          <a:prstGeom prst="flowChartPunchedTap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自分の問いをつくる手立てを示す</a:t>
            </a:r>
          </a:p>
        </p:txBody>
      </p:sp>
    </p:spTree>
    <p:extLst>
      <p:ext uri="{BB962C8B-B14F-4D97-AF65-F5344CB8AC3E}">
        <p14:creationId xmlns:p14="http://schemas.microsoft.com/office/powerpoint/2010/main" val="4097399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3" grpId="0" animBg="1"/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6000">
              <a:schemeClr val="bg1"/>
            </a:gs>
            <a:gs pos="76000">
              <a:srgbClr val="FFFF00"/>
            </a:gs>
            <a:gs pos="81000">
              <a:schemeClr val="accent4">
                <a:lumMod val="40000"/>
                <a:lumOff val="6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Oval 2">
            <a:extLst>
              <a:ext uri="{FF2B5EF4-FFF2-40B4-BE49-F238E27FC236}">
                <a16:creationId xmlns:a16="http://schemas.microsoft.com/office/drawing/2014/main" id="{64BDE7C1-FB55-4749-9BBA-5793267E07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9375" y="2133601"/>
            <a:ext cx="2160588" cy="201612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umimoji="1" sz="2200">
                <a:solidFill>
                  <a:srgbClr val="404040"/>
                </a:solidFill>
                <a:latin typeface="Trebuchet MS" panose="020B0603020202020204" pitchFamily="34" charset="0"/>
                <a:ea typeface="HGｺﾞｼｯｸM" panose="020B0609000000000000" pitchFamily="49" charset="-128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umimoji="1" sz="2000">
                <a:solidFill>
                  <a:srgbClr val="404040"/>
                </a:solidFill>
                <a:latin typeface="Trebuchet MS" panose="020B0603020202020204" pitchFamily="34" charset="0"/>
                <a:ea typeface="HGｺﾞｼｯｸM" panose="020B0609000000000000" pitchFamily="49" charset="-128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umimoji="1">
                <a:solidFill>
                  <a:srgbClr val="404040"/>
                </a:solidFill>
                <a:latin typeface="Trebuchet MS" panose="020B0603020202020204" pitchFamily="34" charset="0"/>
                <a:ea typeface="HGｺﾞｼｯｸM" panose="020B0609000000000000" pitchFamily="49" charset="-128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umimoji="1" sz="1600">
                <a:solidFill>
                  <a:srgbClr val="404040"/>
                </a:solidFill>
                <a:latin typeface="Trebuchet MS" panose="020B0603020202020204" pitchFamily="34" charset="0"/>
                <a:ea typeface="HGｺﾞｼｯｸM" panose="020B0609000000000000" pitchFamily="49" charset="-128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umimoji="1" sz="1400">
                <a:solidFill>
                  <a:srgbClr val="404040"/>
                </a:solidFill>
                <a:latin typeface="Trebuchet MS" panose="020B0603020202020204" pitchFamily="34" charset="0"/>
                <a:ea typeface="HGｺﾞｼｯｸM" panose="020B0609000000000000" pitchFamily="49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umimoji="1" sz="1400">
                <a:solidFill>
                  <a:srgbClr val="404040"/>
                </a:solidFill>
                <a:latin typeface="Trebuchet MS" panose="020B0603020202020204" pitchFamily="34" charset="0"/>
                <a:ea typeface="HGｺﾞｼｯｸM" panose="020B0609000000000000" pitchFamily="49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umimoji="1" sz="1400">
                <a:solidFill>
                  <a:srgbClr val="404040"/>
                </a:solidFill>
                <a:latin typeface="Trebuchet MS" panose="020B0603020202020204" pitchFamily="34" charset="0"/>
                <a:ea typeface="HGｺﾞｼｯｸM" panose="020B0609000000000000" pitchFamily="49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umimoji="1" sz="1400">
                <a:solidFill>
                  <a:srgbClr val="404040"/>
                </a:solidFill>
                <a:latin typeface="Trebuchet MS" panose="020B0603020202020204" pitchFamily="34" charset="0"/>
                <a:ea typeface="HGｺﾞｼｯｸM" panose="020B0609000000000000" pitchFamily="49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umimoji="1" sz="1400">
                <a:solidFill>
                  <a:srgbClr val="404040"/>
                </a:solidFill>
                <a:latin typeface="Trebuchet MS" panose="020B0603020202020204" pitchFamily="34" charset="0"/>
                <a:ea typeface="HGｺﾞｼｯｸM" panose="020B0609000000000000" pitchFamily="49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Georgia" panose="02040502050405020303" pitchFamily="18" charset="0"/>
              <a:buNone/>
              <a:tabLst/>
              <a:defRPr/>
            </a:pPr>
            <a:r>
              <a:rPr kumimoji="1" lang="ja-JP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+mn-cs"/>
              </a:rPr>
              <a:t>ペンギン</a:t>
            </a:r>
          </a:p>
        </p:txBody>
      </p:sp>
      <p:sp>
        <p:nvSpPr>
          <p:cNvPr id="11267" name="Oval 3">
            <a:extLst>
              <a:ext uri="{FF2B5EF4-FFF2-40B4-BE49-F238E27FC236}">
                <a16:creationId xmlns:a16="http://schemas.microsoft.com/office/drawing/2014/main" id="{C5DD2FA5-77D3-4423-8CFE-907C23461A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2039" y="188913"/>
            <a:ext cx="2376487" cy="1871662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umimoji="1" sz="2200">
                <a:solidFill>
                  <a:srgbClr val="404040"/>
                </a:solidFill>
                <a:latin typeface="Trebuchet MS" panose="020B0603020202020204" pitchFamily="34" charset="0"/>
                <a:ea typeface="HGｺﾞｼｯｸM" panose="020B0609000000000000" pitchFamily="49" charset="-128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umimoji="1" sz="2000">
                <a:solidFill>
                  <a:srgbClr val="404040"/>
                </a:solidFill>
                <a:latin typeface="Trebuchet MS" panose="020B0603020202020204" pitchFamily="34" charset="0"/>
                <a:ea typeface="HGｺﾞｼｯｸM" panose="020B0609000000000000" pitchFamily="49" charset="-128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umimoji="1">
                <a:solidFill>
                  <a:srgbClr val="404040"/>
                </a:solidFill>
                <a:latin typeface="Trebuchet MS" panose="020B0603020202020204" pitchFamily="34" charset="0"/>
                <a:ea typeface="HGｺﾞｼｯｸM" panose="020B0609000000000000" pitchFamily="49" charset="-128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umimoji="1" sz="1600">
                <a:solidFill>
                  <a:srgbClr val="404040"/>
                </a:solidFill>
                <a:latin typeface="Trebuchet MS" panose="020B0603020202020204" pitchFamily="34" charset="0"/>
                <a:ea typeface="HGｺﾞｼｯｸM" panose="020B0609000000000000" pitchFamily="49" charset="-128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umimoji="1" sz="1400">
                <a:solidFill>
                  <a:srgbClr val="404040"/>
                </a:solidFill>
                <a:latin typeface="Trebuchet MS" panose="020B0603020202020204" pitchFamily="34" charset="0"/>
                <a:ea typeface="HGｺﾞｼｯｸM" panose="020B0609000000000000" pitchFamily="49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umimoji="1" sz="1400">
                <a:solidFill>
                  <a:srgbClr val="404040"/>
                </a:solidFill>
                <a:latin typeface="Trebuchet MS" panose="020B0603020202020204" pitchFamily="34" charset="0"/>
                <a:ea typeface="HGｺﾞｼｯｸM" panose="020B0609000000000000" pitchFamily="49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umimoji="1" sz="1400">
                <a:solidFill>
                  <a:srgbClr val="404040"/>
                </a:solidFill>
                <a:latin typeface="Trebuchet MS" panose="020B0603020202020204" pitchFamily="34" charset="0"/>
                <a:ea typeface="HGｺﾞｼｯｸM" panose="020B0609000000000000" pitchFamily="49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umimoji="1" sz="1400">
                <a:solidFill>
                  <a:srgbClr val="404040"/>
                </a:solidFill>
                <a:latin typeface="Trebuchet MS" panose="020B0603020202020204" pitchFamily="34" charset="0"/>
                <a:ea typeface="HGｺﾞｼｯｸM" panose="020B0609000000000000" pitchFamily="49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umimoji="1" sz="1400">
                <a:solidFill>
                  <a:srgbClr val="404040"/>
                </a:solidFill>
                <a:latin typeface="Trebuchet MS" panose="020B0603020202020204" pitchFamily="34" charset="0"/>
                <a:ea typeface="HGｺﾞｼｯｸM" panose="020B0609000000000000" pitchFamily="49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Georgia" panose="02040502050405020303" pitchFamily="18" charset="0"/>
              <a:buNone/>
              <a:tabLst/>
              <a:defRPr/>
            </a:pPr>
            <a:r>
              <a:rPr kumimoji="1" lang="ja-JP" altLang="en-US" sz="2400" b="1" i="1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+mn-cs"/>
              </a:rPr>
              <a:t>国語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Georgia" panose="02040502050405020303" pitchFamily="18" charset="0"/>
              <a:buNone/>
              <a:tabLst/>
              <a:defRPr/>
            </a:pPr>
            <a:r>
              <a:rPr kumimoji="1" lang="ja-JP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+mn-cs"/>
              </a:rPr>
              <a:t>どんな名前の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Georgia" panose="02040502050405020303" pitchFamily="18" charset="0"/>
              <a:buNone/>
              <a:tabLst/>
              <a:defRPr/>
            </a:pPr>
            <a:r>
              <a:rPr kumimoji="1" lang="ja-JP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+mn-cs"/>
              </a:rPr>
              <a:t>ペンギンが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Georgia" panose="02040502050405020303" pitchFamily="18" charset="0"/>
              <a:buNone/>
              <a:tabLst/>
              <a:defRPr/>
            </a:pPr>
            <a:r>
              <a:rPr kumimoji="1" lang="ja-JP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+mn-cs"/>
              </a:rPr>
              <a:t>いるか</a:t>
            </a:r>
          </a:p>
        </p:txBody>
      </p:sp>
      <p:sp>
        <p:nvSpPr>
          <p:cNvPr id="11268" name="Oval 4">
            <a:extLst>
              <a:ext uri="{FF2B5EF4-FFF2-40B4-BE49-F238E27FC236}">
                <a16:creationId xmlns:a16="http://schemas.microsoft.com/office/drawing/2014/main" id="{4DB560ED-A40F-48F1-8646-6752324064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6989" y="1268414"/>
            <a:ext cx="2376487" cy="2090737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umimoji="1" sz="2200">
                <a:solidFill>
                  <a:srgbClr val="404040"/>
                </a:solidFill>
                <a:latin typeface="Trebuchet MS" panose="020B0603020202020204" pitchFamily="34" charset="0"/>
                <a:ea typeface="HGｺﾞｼｯｸM" panose="020B0609000000000000" pitchFamily="49" charset="-128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umimoji="1" sz="2000">
                <a:solidFill>
                  <a:srgbClr val="404040"/>
                </a:solidFill>
                <a:latin typeface="Trebuchet MS" panose="020B0603020202020204" pitchFamily="34" charset="0"/>
                <a:ea typeface="HGｺﾞｼｯｸM" panose="020B0609000000000000" pitchFamily="49" charset="-128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umimoji="1">
                <a:solidFill>
                  <a:srgbClr val="404040"/>
                </a:solidFill>
                <a:latin typeface="Trebuchet MS" panose="020B0603020202020204" pitchFamily="34" charset="0"/>
                <a:ea typeface="HGｺﾞｼｯｸM" panose="020B0609000000000000" pitchFamily="49" charset="-128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umimoji="1" sz="1600">
                <a:solidFill>
                  <a:srgbClr val="404040"/>
                </a:solidFill>
                <a:latin typeface="Trebuchet MS" panose="020B0603020202020204" pitchFamily="34" charset="0"/>
                <a:ea typeface="HGｺﾞｼｯｸM" panose="020B0609000000000000" pitchFamily="49" charset="-128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umimoji="1" sz="1400">
                <a:solidFill>
                  <a:srgbClr val="404040"/>
                </a:solidFill>
                <a:latin typeface="Trebuchet MS" panose="020B0603020202020204" pitchFamily="34" charset="0"/>
                <a:ea typeface="HGｺﾞｼｯｸM" panose="020B0609000000000000" pitchFamily="49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umimoji="1" sz="1400">
                <a:solidFill>
                  <a:srgbClr val="404040"/>
                </a:solidFill>
                <a:latin typeface="Trebuchet MS" panose="020B0603020202020204" pitchFamily="34" charset="0"/>
                <a:ea typeface="HGｺﾞｼｯｸM" panose="020B0609000000000000" pitchFamily="49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umimoji="1" sz="1400">
                <a:solidFill>
                  <a:srgbClr val="404040"/>
                </a:solidFill>
                <a:latin typeface="Trebuchet MS" panose="020B0603020202020204" pitchFamily="34" charset="0"/>
                <a:ea typeface="HGｺﾞｼｯｸM" panose="020B0609000000000000" pitchFamily="49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umimoji="1" sz="1400">
                <a:solidFill>
                  <a:srgbClr val="404040"/>
                </a:solidFill>
                <a:latin typeface="Trebuchet MS" panose="020B0603020202020204" pitchFamily="34" charset="0"/>
                <a:ea typeface="HGｺﾞｼｯｸM" panose="020B0609000000000000" pitchFamily="49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umimoji="1" sz="1400">
                <a:solidFill>
                  <a:srgbClr val="404040"/>
                </a:solidFill>
                <a:latin typeface="Trebuchet MS" panose="020B0603020202020204" pitchFamily="34" charset="0"/>
                <a:ea typeface="HGｺﾞｼｯｸM" panose="020B0609000000000000" pitchFamily="49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Georgia" panose="02040502050405020303" pitchFamily="18" charset="0"/>
              <a:buNone/>
              <a:tabLst/>
              <a:defRPr/>
            </a:pPr>
            <a:r>
              <a:rPr kumimoji="1" lang="ja-JP" altLang="en-US" sz="2400" b="1" i="1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+mn-cs"/>
              </a:rPr>
              <a:t>算数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Georgia" panose="02040502050405020303" pitchFamily="18" charset="0"/>
              <a:buNone/>
              <a:tabLst/>
              <a:defRPr/>
            </a:pPr>
            <a:r>
              <a:rPr kumimoji="1" lang="ja-JP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+mn-cs"/>
              </a:rPr>
              <a:t>日本にいる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Georgia" panose="02040502050405020303" pitchFamily="18" charset="0"/>
              <a:buNone/>
              <a:tabLst/>
              <a:defRPr/>
            </a:pPr>
            <a:r>
              <a:rPr kumimoji="1" lang="ja-JP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+mn-cs"/>
              </a:rPr>
              <a:t>ペンギンの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Georgia" panose="02040502050405020303" pitchFamily="18" charset="0"/>
              <a:buNone/>
              <a:tabLst/>
              <a:defRPr/>
            </a:pPr>
            <a:r>
              <a:rPr kumimoji="1" lang="ja-JP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+mn-cs"/>
              </a:rPr>
              <a:t>数は？</a:t>
            </a:r>
          </a:p>
        </p:txBody>
      </p:sp>
      <p:sp>
        <p:nvSpPr>
          <p:cNvPr id="11269" name="Oval 5">
            <a:extLst>
              <a:ext uri="{FF2B5EF4-FFF2-40B4-BE49-F238E27FC236}">
                <a16:creationId xmlns:a16="http://schemas.microsoft.com/office/drawing/2014/main" id="{160BC287-3C19-40C2-84E7-6997D89371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8526" y="981076"/>
            <a:ext cx="2303463" cy="2087563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umimoji="1" sz="2200">
                <a:solidFill>
                  <a:srgbClr val="404040"/>
                </a:solidFill>
                <a:latin typeface="Trebuchet MS" panose="020B0603020202020204" pitchFamily="34" charset="0"/>
                <a:ea typeface="HGｺﾞｼｯｸM" panose="020B0609000000000000" pitchFamily="49" charset="-128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umimoji="1" sz="2000">
                <a:solidFill>
                  <a:srgbClr val="404040"/>
                </a:solidFill>
                <a:latin typeface="Trebuchet MS" panose="020B0603020202020204" pitchFamily="34" charset="0"/>
                <a:ea typeface="HGｺﾞｼｯｸM" panose="020B0609000000000000" pitchFamily="49" charset="-128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umimoji="1">
                <a:solidFill>
                  <a:srgbClr val="404040"/>
                </a:solidFill>
                <a:latin typeface="Trebuchet MS" panose="020B0603020202020204" pitchFamily="34" charset="0"/>
                <a:ea typeface="HGｺﾞｼｯｸM" panose="020B0609000000000000" pitchFamily="49" charset="-128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umimoji="1" sz="1600">
                <a:solidFill>
                  <a:srgbClr val="404040"/>
                </a:solidFill>
                <a:latin typeface="Trebuchet MS" panose="020B0603020202020204" pitchFamily="34" charset="0"/>
                <a:ea typeface="HGｺﾞｼｯｸM" panose="020B0609000000000000" pitchFamily="49" charset="-128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umimoji="1" sz="1400">
                <a:solidFill>
                  <a:srgbClr val="404040"/>
                </a:solidFill>
                <a:latin typeface="Trebuchet MS" panose="020B0603020202020204" pitchFamily="34" charset="0"/>
                <a:ea typeface="HGｺﾞｼｯｸM" panose="020B0609000000000000" pitchFamily="49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umimoji="1" sz="1400">
                <a:solidFill>
                  <a:srgbClr val="404040"/>
                </a:solidFill>
                <a:latin typeface="Trebuchet MS" panose="020B0603020202020204" pitchFamily="34" charset="0"/>
                <a:ea typeface="HGｺﾞｼｯｸM" panose="020B0609000000000000" pitchFamily="49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umimoji="1" sz="1400">
                <a:solidFill>
                  <a:srgbClr val="404040"/>
                </a:solidFill>
                <a:latin typeface="Trebuchet MS" panose="020B0603020202020204" pitchFamily="34" charset="0"/>
                <a:ea typeface="HGｺﾞｼｯｸM" panose="020B0609000000000000" pitchFamily="49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umimoji="1" sz="1400">
                <a:solidFill>
                  <a:srgbClr val="404040"/>
                </a:solidFill>
                <a:latin typeface="Trebuchet MS" panose="020B0603020202020204" pitchFamily="34" charset="0"/>
                <a:ea typeface="HGｺﾞｼｯｸM" panose="020B0609000000000000" pitchFamily="49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umimoji="1" sz="1400">
                <a:solidFill>
                  <a:srgbClr val="404040"/>
                </a:solidFill>
                <a:latin typeface="Trebuchet MS" panose="020B0603020202020204" pitchFamily="34" charset="0"/>
                <a:ea typeface="HGｺﾞｼｯｸM" panose="020B0609000000000000" pitchFamily="49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Georgia" panose="02040502050405020303" pitchFamily="18" charset="0"/>
              <a:buNone/>
              <a:tabLst/>
              <a:defRPr/>
            </a:pPr>
            <a:r>
              <a:rPr kumimoji="1" lang="ja-JP" altLang="en-US" sz="2400" b="1" i="1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+mn-cs"/>
              </a:rPr>
              <a:t>社会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Georgia" panose="02040502050405020303" pitchFamily="18" charset="0"/>
              <a:buNone/>
              <a:tabLst/>
              <a:defRPr/>
            </a:pPr>
            <a:endParaRPr kumimoji="1" lang="ja-JP" altLang="en-US" sz="2400" b="1" i="1" u="none" strike="noStrike" kern="1200" cap="none" spc="0" normalizeH="0" baseline="0" noProof="0">
              <a:ln>
                <a:noFill/>
              </a:ln>
              <a:solidFill>
                <a:srgbClr val="5ECCF3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50" charset="-128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Georgia" panose="02040502050405020303" pitchFamily="18" charset="0"/>
              <a:buNone/>
              <a:tabLst/>
              <a:defRPr/>
            </a:pPr>
            <a:r>
              <a:rPr kumimoji="1" lang="ja-JP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+mn-cs"/>
              </a:rPr>
              <a:t>ほっきょくにも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Georgia" panose="02040502050405020303" pitchFamily="18" charset="0"/>
              <a:buNone/>
              <a:tabLst/>
              <a:defRPr/>
            </a:pPr>
            <a:r>
              <a:rPr kumimoji="1" lang="ja-JP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+mn-cs"/>
              </a:rPr>
              <a:t>すんでいるか</a:t>
            </a:r>
          </a:p>
        </p:txBody>
      </p:sp>
      <p:sp>
        <p:nvSpPr>
          <p:cNvPr id="11270" name="Oval 6">
            <a:extLst>
              <a:ext uri="{FF2B5EF4-FFF2-40B4-BE49-F238E27FC236}">
                <a16:creationId xmlns:a16="http://schemas.microsoft.com/office/drawing/2014/main" id="{EAC4F667-8D03-4519-8765-277F2233D6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35864" y="3213100"/>
            <a:ext cx="2376487" cy="208915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umimoji="1" sz="2200">
                <a:solidFill>
                  <a:srgbClr val="404040"/>
                </a:solidFill>
                <a:latin typeface="Trebuchet MS" panose="020B0603020202020204" pitchFamily="34" charset="0"/>
                <a:ea typeface="HGｺﾞｼｯｸM" panose="020B0609000000000000" pitchFamily="49" charset="-128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umimoji="1" sz="2000">
                <a:solidFill>
                  <a:srgbClr val="404040"/>
                </a:solidFill>
                <a:latin typeface="Trebuchet MS" panose="020B0603020202020204" pitchFamily="34" charset="0"/>
                <a:ea typeface="HGｺﾞｼｯｸM" panose="020B0609000000000000" pitchFamily="49" charset="-128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umimoji="1">
                <a:solidFill>
                  <a:srgbClr val="404040"/>
                </a:solidFill>
                <a:latin typeface="Trebuchet MS" panose="020B0603020202020204" pitchFamily="34" charset="0"/>
                <a:ea typeface="HGｺﾞｼｯｸM" panose="020B0609000000000000" pitchFamily="49" charset="-128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umimoji="1" sz="1600">
                <a:solidFill>
                  <a:srgbClr val="404040"/>
                </a:solidFill>
                <a:latin typeface="Trebuchet MS" panose="020B0603020202020204" pitchFamily="34" charset="0"/>
                <a:ea typeface="HGｺﾞｼｯｸM" panose="020B0609000000000000" pitchFamily="49" charset="-128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umimoji="1" sz="1400">
                <a:solidFill>
                  <a:srgbClr val="404040"/>
                </a:solidFill>
                <a:latin typeface="Trebuchet MS" panose="020B0603020202020204" pitchFamily="34" charset="0"/>
                <a:ea typeface="HGｺﾞｼｯｸM" panose="020B0609000000000000" pitchFamily="49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umimoji="1" sz="1400">
                <a:solidFill>
                  <a:srgbClr val="404040"/>
                </a:solidFill>
                <a:latin typeface="Trebuchet MS" panose="020B0603020202020204" pitchFamily="34" charset="0"/>
                <a:ea typeface="HGｺﾞｼｯｸM" panose="020B0609000000000000" pitchFamily="49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umimoji="1" sz="1400">
                <a:solidFill>
                  <a:srgbClr val="404040"/>
                </a:solidFill>
                <a:latin typeface="Trebuchet MS" panose="020B0603020202020204" pitchFamily="34" charset="0"/>
                <a:ea typeface="HGｺﾞｼｯｸM" panose="020B0609000000000000" pitchFamily="49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umimoji="1" sz="1400">
                <a:solidFill>
                  <a:srgbClr val="404040"/>
                </a:solidFill>
                <a:latin typeface="Trebuchet MS" panose="020B0603020202020204" pitchFamily="34" charset="0"/>
                <a:ea typeface="HGｺﾞｼｯｸM" panose="020B0609000000000000" pitchFamily="49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umimoji="1" sz="1400">
                <a:solidFill>
                  <a:srgbClr val="404040"/>
                </a:solidFill>
                <a:latin typeface="Trebuchet MS" panose="020B0603020202020204" pitchFamily="34" charset="0"/>
                <a:ea typeface="HGｺﾞｼｯｸM" panose="020B0609000000000000" pitchFamily="49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Georgia" panose="02040502050405020303" pitchFamily="18" charset="0"/>
              <a:buNone/>
              <a:tabLst/>
              <a:defRPr/>
            </a:pPr>
            <a:r>
              <a:rPr kumimoji="1" lang="ja-JP" altLang="en-US" sz="2400" b="1" i="1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+mn-cs"/>
              </a:rPr>
              <a:t>理科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Georgia" panose="02040502050405020303" pitchFamily="18" charset="0"/>
              <a:buNone/>
              <a:tabLst/>
              <a:defRPr/>
            </a:pPr>
            <a:r>
              <a:rPr kumimoji="1" lang="ja-JP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+mn-cs"/>
              </a:rPr>
              <a:t>くちばしは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Georgia" panose="02040502050405020303" pitchFamily="18" charset="0"/>
              <a:buNone/>
              <a:tabLst/>
              <a:defRPr/>
            </a:pPr>
            <a:r>
              <a:rPr kumimoji="1" lang="ja-JP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+mn-cs"/>
              </a:rPr>
              <a:t>どうなって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Georgia" panose="02040502050405020303" pitchFamily="18" charset="0"/>
              <a:buNone/>
              <a:tabLst/>
              <a:defRPr/>
            </a:pPr>
            <a:r>
              <a:rPr kumimoji="1" lang="ja-JP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+mn-cs"/>
              </a:rPr>
              <a:t>いるか</a:t>
            </a:r>
          </a:p>
        </p:txBody>
      </p:sp>
      <p:sp>
        <p:nvSpPr>
          <p:cNvPr id="11271" name="Oval 7">
            <a:extLst>
              <a:ext uri="{FF2B5EF4-FFF2-40B4-BE49-F238E27FC236}">
                <a16:creationId xmlns:a16="http://schemas.microsoft.com/office/drawing/2014/main" id="{00788EAC-C30C-4399-809E-06C5E380E4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5275" y="4365625"/>
            <a:ext cx="2376488" cy="208915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umimoji="1" sz="2200">
                <a:solidFill>
                  <a:srgbClr val="404040"/>
                </a:solidFill>
                <a:latin typeface="Trebuchet MS" panose="020B0603020202020204" pitchFamily="34" charset="0"/>
                <a:ea typeface="HGｺﾞｼｯｸM" panose="020B0609000000000000" pitchFamily="49" charset="-128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umimoji="1" sz="2000">
                <a:solidFill>
                  <a:srgbClr val="404040"/>
                </a:solidFill>
                <a:latin typeface="Trebuchet MS" panose="020B0603020202020204" pitchFamily="34" charset="0"/>
                <a:ea typeface="HGｺﾞｼｯｸM" panose="020B0609000000000000" pitchFamily="49" charset="-128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umimoji="1">
                <a:solidFill>
                  <a:srgbClr val="404040"/>
                </a:solidFill>
                <a:latin typeface="Trebuchet MS" panose="020B0603020202020204" pitchFamily="34" charset="0"/>
                <a:ea typeface="HGｺﾞｼｯｸM" panose="020B0609000000000000" pitchFamily="49" charset="-128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umimoji="1" sz="1600">
                <a:solidFill>
                  <a:srgbClr val="404040"/>
                </a:solidFill>
                <a:latin typeface="Trebuchet MS" panose="020B0603020202020204" pitchFamily="34" charset="0"/>
                <a:ea typeface="HGｺﾞｼｯｸM" panose="020B0609000000000000" pitchFamily="49" charset="-128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umimoji="1" sz="1400">
                <a:solidFill>
                  <a:srgbClr val="404040"/>
                </a:solidFill>
                <a:latin typeface="Trebuchet MS" panose="020B0603020202020204" pitchFamily="34" charset="0"/>
                <a:ea typeface="HGｺﾞｼｯｸM" panose="020B0609000000000000" pitchFamily="49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umimoji="1" sz="1400">
                <a:solidFill>
                  <a:srgbClr val="404040"/>
                </a:solidFill>
                <a:latin typeface="Trebuchet MS" panose="020B0603020202020204" pitchFamily="34" charset="0"/>
                <a:ea typeface="HGｺﾞｼｯｸM" panose="020B0609000000000000" pitchFamily="49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umimoji="1" sz="1400">
                <a:solidFill>
                  <a:srgbClr val="404040"/>
                </a:solidFill>
                <a:latin typeface="Trebuchet MS" panose="020B0603020202020204" pitchFamily="34" charset="0"/>
                <a:ea typeface="HGｺﾞｼｯｸM" panose="020B0609000000000000" pitchFamily="49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umimoji="1" sz="1400">
                <a:solidFill>
                  <a:srgbClr val="404040"/>
                </a:solidFill>
                <a:latin typeface="Trebuchet MS" panose="020B0603020202020204" pitchFamily="34" charset="0"/>
                <a:ea typeface="HGｺﾞｼｯｸM" panose="020B0609000000000000" pitchFamily="49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umimoji="1" sz="1400">
                <a:solidFill>
                  <a:srgbClr val="404040"/>
                </a:solidFill>
                <a:latin typeface="Trebuchet MS" panose="020B0603020202020204" pitchFamily="34" charset="0"/>
                <a:ea typeface="HGｺﾞｼｯｸM" panose="020B0609000000000000" pitchFamily="49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Georgia" panose="02040502050405020303" pitchFamily="18" charset="0"/>
              <a:buNone/>
              <a:tabLst/>
              <a:defRPr/>
            </a:pPr>
            <a:r>
              <a:rPr kumimoji="1" lang="ja-JP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+mn-cs"/>
              </a:rPr>
              <a:t>ペンギンは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Georgia" panose="02040502050405020303" pitchFamily="18" charset="0"/>
              <a:buNone/>
              <a:tabLst/>
              <a:defRPr/>
            </a:pPr>
            <a:r>
              <a:rPr kumimoji="1" lang="ja-JP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+mn-cs"/>
              </a:rPr>
              <a:t>どんなものを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Georgia" panose="02040502050405020303" pitchFamily="18" charset="0"/>
              <a:buNone/>
              <a:tabLst/>
              <a:defRPr/>
            </a:pPr>
            <a:r>
              <a:rPr kumimoji="1" lang="ja-JP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+mn-cs"/>
              </a:rPr>
              <a:t>食べるのか</a:t>
            </a:r>
          </a:p>
        </p:txBody>
      </p:sp>
      <p:sp>
        <p:nvSpPr>
          <p:cNvPr id="11272" name="Oval 8">
            <a:extLst>
              <a:ext uri="{FF2B5EF4-FFF2-40B4-BE49-F238E27FC236}">
                <a16:creationId xmlns:a16="http://schemas.microsoft.com/office/drawing/2014/main" id="{4F38F2DC-805D-46E0-893F-C2B428F30C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7350" y="3500439"/>
            <a:ext cx="2376488" cy="2090737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umimoji="1" sz="2200">
                <a:solidFill>
                  <a:srgbClr val="404040"/>
                </a:solidFill>
                <a:latin typeface="Trebuchet MS" panose="020B0603020202020204" pitchFamily="34" charset="0"/>
                <a:ea typeface="HGｺﾞｼｯｸM" panose="020B0609000000000000" pitchFamily="49" charset="-128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umimoji="1" sz="2000">
                <a:solidFill>
                  <a:srgbClr val="404040"/>
                </a:solidFill>
                <a:latin typeface="Trebuchet MS" panose="020B0603020202020204" pitchFamily="34" charset="0"/>
                <a:ea typeface="HGｺﾞｼｯｸM" panose="020B0609000000000000" pitchFamily="49" charset="-128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umimoji="1">
                <a:solidFill>
                  <a:srgbClr val="404040"/>
                </a:solidFill>
                <a:latin typeface="Trebuchet MS" panose="020B0603020202020204" pitchFamily="34" charset="0"/>
                <a:ea typeface="HGｺﾞｼｯｸM" panose="020B0609000000000000" pitchFamily="49" charset="-128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umimoji="1" sz="1600">
                <a:solidFill>
                  <a:srgbClr val="404040"/>
                </a:solidFill>
                <a:latin typeface="Trebuchet MS" panose="020B0603020202020204" pitchFamily="34" charset="0"/>
                <a:ea typeface="HGｺﾞｼｯｸM" panose="020B0609000000000000" pitchFamily="49" charset="-128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umimoji="1" sz="1400">
                <a:solidFill>
                  <a:srgbClr val="404040"/>
                </a:solidFill>
                <a:latin typeface="Trebuchet MS" panose="020B0603020202020204" pitchFamily="34" charset="0"/>
                <a:ea typeface="HGｺﾞｼｯｸM" panose="020B0609000000000000" pitchFamily="49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umimoji="1" sz="1400">
                <a:solidFill>
                  <a:srgbClr val="404040"/>
                </a:solidFill>
                <a:latin typeface="Trebuchet MS" panose="020B0603020202020204" pitchFamily="34" charset="0"/>
                <a:ea typeface="HGｺﾞｼｯｸM" panose="020B0609000000000000" pitchFamily="49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umimoji="1" sz="1400">
                <a:solidFill>
                  <a:srgbClr val="404040"/>
                </a:solidFill>
                <a:latin typeface="Trebuchet MS" panose="020B0603020202020204" pitchFamily="34" charset="0"/>
                <a:ea typeface="HGｺﾞｼｯｸM" panose="020B0609000000000000" pitchFamily="49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umimoji="1" sz="1400">
                <a:solidFill>
                  <a:srgbClr val="404040"/>
                </a:solidFill>
                <a:latin typeface="Trebuchet MS" panose="020B0603020202020204" pitchFamily="34" charset="0"/>
                <a:ea typeface="HGｺﾞｼｯｸM" panose="020B0609000000000000" pitchFamily="49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kumimoji="1" sz="1400">
                <a:solidFill>
                  <a:srgbClr val="404040"/>
                </a:solidFill>
                <a:latin typeface="Trebuchet MS" panose="020B0603020202020204" pitchFamily="34" charset="0"/>
                <a:ea typeface="HGｺﾞｼｯｸM" panose="020B0609000000000000" pitchFamily="49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Georgia" panose="02040502050405020303" pitchFamily="18" charset="0"/>
              <a:buNone/>
              <a:tabLst/>
              <a:defRPr/>
            </a:pPr>
            <a:r>
              <a:rPr kumimoji="1" lang="ja-JP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+mn-cs"/>
              </a:rPr>
              <a:t>ペンギンは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Georgia" panose="02040502050405020303" pitchFamily="18" charset="0"/>
              <a:buNone/>
              <a:tabLst/>
              <a:defRPr/>
            </a:pPr>
            <a:r>
              <a:rPr kumimoji="1" lang="ja-JP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+mn-cs"/>
              </a:rPr>
              <a:t>鳥なのか</a:t>
            </a:r>
          </a:p>
        </p:txBody>
      </p:sp>
      <p:sp>
        <p:nvSpPr>
          <p:cNvPr id="11" name="角丸四角形吹き出し 10">
            <a:extLst>
              <a:ext uri="{FF2B5EF4-FFF2-40B4-BE49-F238E27FC236}">
                <a16:creationId xmlns:a16="http://schemas.microsoft.com/office/drawing/2014/main" id="{F0CF1FE6-9944-4F06-A033-266A6E5994DC}"/>
              </a:ext>
            </a:extLst>
          </p:cNvPr>
          <p:cNvSpPr/>
          <p:nvPr/>
        </p:nvSpPr>
        <p:spPr>
          <a:xfrm>
            <a:off x="7751763" y="260351"/>
            <a:ext cx="3518010" cy="649287"/>
          </a:xfrm>
          <a:prstGeom prst="wedgeRoundRectCallout">
            <a:avLst>
              <a:gd name="adj1" fmla="val 4839"/>
              <a:gd name="adj2" fmla="val 142786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rPr>
              <a:t>疑問の形で書く</a:t>
            </a:r>
          </a:p>
        </p:txBody>
      </p:sp>
      <p:sp>
        <p:nvSpPr>
          <p:cNvPr id="12" name="AutoShape 5">
            <a:extLst>
              <a:ext uri="{FF2B5EF4-FFF2-40B4-BE49-F238E27FC236}">
                <a16:creationId xmlns:a16="http://schemas.microsoft.com/office/drawing/2014/main" id="{E986353E-F6F0-4AA4-B29C-82AE58E365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838" y="312907"/>
            <a:ext cx="3095625" cy="831514"/>
          </a:xfrm>
          <a:prstGeom prst="homePlate">
            <a:avLst>
              <a:gd name="adj" fmla="val 90825"/>
            </a:avLst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umimoji="1" sz="2200">
                <a:solidFill>
                  <a:srgbClr val="404040"/>
                </a:solidFill>
                <a:latin typeface="Trebuchet MS" pitchFamily="34" charset="0"/>
                <a:ea typeface="HGｺﾞｼｯｸM" pitchFamily="49" charset="-128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umimoji="1" sz="2000">
                <a:solidFill>
                  <a:srgbClr val="404040"/>
                </a:solidFill>
                <a:latin typeface="Trebuchet MS" pitchFamily="34" charset="0"/>
                <a:ea typeface="HGｺﾞｼｯｸM" pitchFamily="49" charset="-128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umimoji="1">
                <a:solidFill>
                  <a:srgbClr val="404040"/>
                </a:solidFill>
                <a:latin typeface="Trebuchet MS" pitchFamily="34" charset="0"/>
                <a:ea typeface="HGｺﾞｼｯｸM" pitchFamily="49" charset="-128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umimoji="1" sz="1600">
                <a:solidFill>
                  <a:srgbClr val="404040"/>
                </a:solidFill>
                <a:latin typeface="Trebuchet MS" pitchFamily="34" charset="0"/>
                <a:ea typeface="HGｺﾞｼｯｸM" pitchFamily="49" charset="-128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umimoji="1" sz="1400">
                <a:solidFill>
                  <a:srgbClr val="404040"/>
                </a:solidFill>
                <a:latin typeface="Trebuchet MS" pitchFamily="34" charset="0"/>
                <a:ea typeface="HGｺﾞｼｯｸM" pitchFamily="49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umimoji="1" sz="1400">
                <a:solidFill>
                  <a:srgbClr val="404040"/>
                </a:solidFill>
                <a:latin typeface="Trebuchet MS" pitchFamily="34" charset="0"/>
                <a:ea typeface="HGｺﾞｼｯｸM" pitchFamily="49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umimoji="1" sz="1400">
                <a:solidFill>
                  <a:srgbClr val="404040"/>
                </a:solidFill>
                <a:latin typeface="Trebuchet MS" pitchFamily="34" charset="0"/>
                <a:ea typeface="HGｺﾞｼｯｸM" pitchFamily="49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umimoji="1" sz="1400">
                <a:solidFill>
                  <a:srgbClr val="404040"/>
                </a:solidFill>
                <a:latin typeface="Trebuchet MS" pitchFamily="34" charset="0"/>
                <a:ea typeface="HGｺﾞｼｯｸM" pitchFamily="49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umimoji="1" sz="1400">
                <a:solidFill>
                  <a:srgbClr val="404040"/>
                </a:solidFill>
                <a:latin typeface="Trebuchet MS" pitchFamily="34" charset="0"/>
                <a:ea typeface="HGｺﾞｼｯｸM" pitchFamily="49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Georgia" pitchFamily="18" charset="0"/>
              <a:buNone/>
              <a:tabLst/>
              <a:defRPr/>
            </a:pPr>
            <a:endParaRPr kumimoji="1" lang="en-US" altLang="ja-JP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ＭＳ Ｐゴシック" pitchFamily="50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Georgia" pitchFamily="18" charset="0"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ＭＳ Ｐゴシック" pitchFamily="50" charset="-128"/>
                <a:cs typeface="+mn-cs"/>
              </a:rPr>
              <a:t>小学校</a:t>
            </a:r>
            <a:endParaRPr kumimoji="1" lang="en-US" altLang="ja-JP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ＭＳ Ｐゴシック" pitchFamily="50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Georgia" pitchFamily="18" charset="0"/>
              <a:buNone/>
              <a:tabLst/>
              <a:defRPr/>
            </a:pPr>
            <a:r>
              <a: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ＭＳ Ｐゴシック" pitchFamily="50" charset="-128"/>
                <a:cs typeface="+mn-cs"/>
              </a:rPr>
              <a:t>中学年での取り組み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Georgia" pitchFamily="18" charset="0"/>
              <a:buNone/>
              <a:tabLst/>
              <a:defRPr/>
            </a:pPr>
            <a:endParaRPr kumimoji="1" lang="ja-JP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ＭＳ Ｐゴシック" pitchFamily="50" charset="-128"/>
              <a:cs typeface="+mn-cs"/>
            </a:endParaRPr>
          </a:p>
        </p:txBody>
      </p:sp>
      <p:sp>
        <p:nvSpPr>
          <p:cNvPr id="3" name="吹き出し: 右矢印 2">
            <a:extLst>
              <a:ext uri="{FF2B5EF4-FFF2-40B4-BE49-F238E27FC236}">
                <a16:creationId xmlns:a16="http://schemas.microsoft.com/office/drawing/2014/main" id="{5BE262FA-C060-4C5B-B993-E9C679339D53}"/>
              </a:ext>
            </a:extLst>
          </p:cNvPr>
          <p:cNvSpPr/>
          <p:nvPr/>
        </p:nvSpPr>
        <p:spPr>
          <a:xfrm>
            <a:off x="550861" y="1839433"/>
            <a:ext cx="2376488" cy="4869711"/>
          </a:xfrm>
          <a:prstGeom prst="rightArrowCallou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「太陽チャート」　</a:t>
            </a:r>
            <a:endParaRPr kumimoji="1" lang="en-US" altLang="ja-JP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　で問いをつくる</a:t>
            </a:r>
          </a:p>
        </p:txBody>
      </p:sp>
    </p:spTree>
    <p:extLst>
      <p:ext uri="{BB962C8B-B14F-4D97-AF65-F5344CB8AC3E}">
        <p14:creationId xmlns:p14="http://schemas.microsoft.com/office/powerpoint/2010/main" val="691123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animBg="1"/>
      <p:bldP spid="11267" grpId="0" animBg="1"/>
      <p:bldP spid="11268" grpId="0" animBg="1"/>
      <p:bldP spid="11269" grpId="0" animBg="1"/>
      <p:bldP spid="11270" grpId="0" animBg="1"/>
      <p:bldP spid="11271" grpId="0" animBg="1"/>
      <p:bldP spid="11272" grpId="0" animBg="1"/>
      <p:bldP spid="11" grpId="0" animBg="1"/>
      <p:bldP spid="12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6000">
              <a:schemeClr val="bg1"/>
            </a:gs>
            <a:gs pos="76000">
              <a:srgbClr val="FFFF00"/>
            </a:gs>
            <a:gs pos="81000">
              <a:schemeClr val="accent4">
                <a:lumMod val="40000"/>
                <a:lumOff val="6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D3EB27D4-CD6E-499F-9C80-28A780293A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6121" y="3418951"/>
            <a:ext cx="39757" cy="20097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375CEC1E-1743-4A3C-AE3D-5E8F466553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6121" y="3418951"/>
            <a:ext cx="39757" cy="20097"/>
          </a:xfrm>
          <a:prstGeom prst="rect">
            <a:avLst/>
          </a:prstGeom>
        </p:spPr>
      </p:pic>
      <p:sp>
        <p:nvSpPr>
          <p:cNvPr id="19" name="四角形: 角を丸くする 18">
            <a:extLst>
              <a:ext uri="{FF2B5EF4-FFF2-40B4-BE49-F238E27FC236}">
                <a16:creationId xmlns:a16="http://schemas.microsoft.com/office/drawing/2014/main" id="{64883ADA-590C-4FA1-9B5C-C994B11E06A4}"/>
              </a:ext>
            </a:extLst>
          </p:cNvPr>
          <p:cNvSpPr/>
          <p:nvPr/>
        </p:nvSpPr>
        <p:spPr>
          <a:xfrm>
            <a:off x="559479" y="1224708"/>
            <a:ext cx="5352405" cy="1048521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GP創英ﾌﾟﾚｾﾞﾝｽEB" panose="02020800000000000000" pitchFamily="18" charset="-128"/>
                <a:ea typeface="HGP創英ﾌﾟﾚｾﾞﾝｽEB" panose="02020800000000000000" pitchFamily="18" charset="-128"/>
                <a:cs typeface="+mn-cs"/>
              </a:rPr>
              <a:t>図書館総合展</a:t>
            </a:r>
          </a:p>
        </p:txBody>
      </p:sp>
      <p:sp>
        <p:nvSpPr>
          <p:cNvPr id="3" name="吹き出し: 下矢印 2">
            <a:extLst>
              <a:ext uri="{FF2B5EF4-FFF2-40B4-BE49-F238E27FC236}">
                <a16:creationId xmlns:a16="http://schemas.microsoft.com/office/drawing/2014/main" id="{B51E3A1F-E0E3-4CF8-987C-64B423FD06DA}"/>
              </a:ext>
            </a:extLst>
          </p:cNvPr>
          <p:cNvSpPr/>
          <p:nvPr/>
        </p:nvSpPr>
        <p:spPr>
          <a:xfrm>
            <a:off x="559479" y="207239"/>
            <a:ext cx="2966484" cy="967562"/>
          </a:xfrm>
          <a:prstGeom prst="downArrowCallo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2019.11.12</a:t>
            </a:r>
            <a:r>
              <a:rPr kumimoji="1" lang="ja-JP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～</a:t>
            </a:r>
            <a:r>
              <a:rPr kumimoji="1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14</a:t>
            </a:r>
            <a:endParaRPr kumimoji="1" lang="ja-JP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9EA45EAB-242A-4693-BA77-61ACAB08209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751" t="8674" r="8723"/>
          <a:stretch/>
        </p:blipFill>
        <p:spPr>
          <a:xfrm rot="5400000">
            <a:off x="5790144" y="1179013"/>
            <a:ext cx="6291810" cy="4520069"/>
          </a:xfrm>
          <a:prstGeom prst="rect">
            <a:avLst/>
          </a:prstGeom>
        </p:spPr>
      </p:pic>
      <p:sp>
        <p:nvSpPr>
          <p:cNvPr id="4" name="波線 3">
            <a:extLst>
              <a:ext uri="{FF2B5EF4-FFF2-40B4-BE49-F238E27FC236}">
                <a16:creationId xmlns:a16="http://schemas.microsoft.com/office/drawing/2014/main" id="{62541C9D-697F-4124-A149-6062E1CC8796}"/>
              </a:ext>
            </a:extLst>
          </p:cNvPr>
          <p:cNvSpPr/>
          <p:nvPr/>
        </p:nvSpPr>
        <p:spPr>
          <a:xfrm>
            <a:off x="276447" y="3657600"/>
            <a:ext cx="7049386" cy="2993161"/>
          </a:xfrm>
          <a:prstGeom prst="wave">
            <a:avLst>
              <a:gd name="adj1" fmla="val 12500"/>
              <a:gd name="adj2" fmla="val 0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2000" b="1" dirty="0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ポスターセッションに参加しました。</a:t>
            </a:r>
            <a:endParaRPr kumimoji="1" lang="en-US" altLang="ja-JP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たくさんのご来場</a:t>
            </a:r>
            <a:r>
              <a:rPr kumimoji="1" lang="ja-JP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、ありがとうございました。</a:t>
            </a:r>
            <a:endParaRPr kumimoji="1" lang="en-US" altLang="ja-JP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5C684AD0-B03E-4A12-B521-06DF2B17CD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7818" y="2906765"/>
            <a:ext cx="1206131" cy="1283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815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3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6000">
              <a:schemeClr val="bg1"/>
            </a:gs>
            <a:gs pos="76000">
              <a:srgbClr val="FFFF00"/>
            </a:gs>
            <a:gs pos="81000">
              <a:schemeClr val="accent4">
                <a:lumMod val="40000"/>
                <a:lumOff val="6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D3EB27D4-CD6E-499F-9C80-28A780293A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6121" y="3418951"/>
            <a:ext cx="39757" cy="20097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375CEC1E-1743-4A3C-AE3D-5E8F466553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6121" y="3418951"/>
            <a:ext cx="39757" cy="20097"/>
          </a:xfrm>
          <a:prstGeom prst="rect">
            <a:avLst/>
          </a:prstGeom>
        </p:spPr>
      </p:pic>
      <p:sp>
        <p:nvSpPr>
          <p:cNvPr id="19" name="四角形: 角を丸くする 18">
            <a:extLst>
              <a:ext uri="{FF2B5EF4-FFF2-40B4-BE49-F238E27FC236}">
                <a16:creationId xmlns:a16="http://schemas.microsoft.com/office/drawing/2014/main" id="{64883ADA-590C-4FA1-9B5C-C994B11E06A4}"/>
              </a:ext>
            </a:extLst>
          </p:cNvPr>
          <p:cNvSpPr/>
          <p:nvPr/>
        </p:nvSpPr>
        <p:spPr>
          <a:xfrm>
            <a:off x="1132366" y="1597249"/>
            <a:ext cx="9356652" cy="1994189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GP創英ﾌﾟﾚｾﾞﾝｽEB" panose="02020800000000000000" pitchFamily="18" charset="-128"/>
                <a:ea typeface="HGP創英ﾌﾟﾚｾﾞﾝｽEB" panose="02020800000000000000" pitchFamily="18" charset="-128"/>
                <a:cs typeface="+mn-cs"/>
              </a:rPr>
              <a:t>国内学校図書館</a:t>
            </a:r>
            <a:endParaRPr kumimoji="1" lang="en-US" altLang="ja-JP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GP創英ﾌﾟﾚｾﾞﾝｽEB" panose="02020800000000000000" pitchFamily="18" charset="-128"/>
              <a:ea typeface="HGP創英ﾌﾟﾚｾﾞﾝｽEB" panose="02020800000000000000" pitchFamily="18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GP創英ﾌﾟﾚｾﾞﾝｽEB" panose="02020800000000000000" pitchFamily="18" charset="-128"/>
                <a:ea typeface="HGP創英ﾌﾟﾚｾﾞﾝｽEB" panose="02020800000000000000" pitchFamily="18" charset="-128"/>
                <a:cs typeface="+mn-cs"/>
              </a:rPr>
              <a:t>＆公共図書館視察</a:t>
            </a:r>
            <a:r>
              <a:rPr kumimoji="1" lang="en-US" altLang="ja-JP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GP創英ﾌﾟﾚｾﾞﾝｽEB" panose="02020800000000000000" pitchFamily="18" charset="-128"/>
                <a:ea typeface="HGP創英ﾌﾟﾚｾﾞﾝｽEB" panose="02020800000000000000" pitchFamily="18" charset="-128"/>
                <a:cs typeface="+mn-cs"/>
              </a:rPr>
              <a:t>in</a:t>
            </a:r>
            <a:r>
              <a:rPr kumimoji="1" lang="ja-JP" alt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GP創英ﾌﾟﾚｾﾞﾝｽEB" panose="02020800000000000000" pitchFamily="18" charset="-128"/>
                <a:ea typeface="HGP創英ﾌﾟﾚｾﾞﾝｽEB" panose="02020800000000000000" pitchFamily="18" charset="-128"/>
                <a:cs typeface="+mn-cs"/>
              </a:rPr>
              <a:t>大和</a:t>
            </a:r>
          </a:p>
        </p:txBody>
      </p:sp>
      <p:sp>
        <p:nvSpPr>
          <p:cNvPr id="3" name="吹き出し: 下矢印 2">
            <a:extLst>
              <a:ext uri="{FF2B5EF4-FFF2-40B4-BE49-F238E27FC236}">
                <a16:creationId xmlns:a16="http://schemas.microsoft.com/office/drawing/2014/main" id="{B51E3A1F-E0E3-4CF8-987C-64B423FD06DA}"/>
              </a:ext>
            </a:extLst>
          </p:cNvPr>
          <p:cNvSpPr/>
          <p:nvPr/>
        </p:nvSpPr>
        <p:spPr>
          <a:xfrm>
            <a:off x="1467292" y="467832"/>
            <a:ext cx="2966484" cy="967562"/>
          </a:xfrm>
          <a:prstGeom prst="downArrowCallo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2019.11.15</a:t>
            </a:r>
            <a:endParaRPr kumimoji="1" lang="ja-JP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4" name="波線 3">
            <a:extLst>
              <a:ext uri="{FF2B5EF4-FFF2-40B4-BE49-F238E27FC236}">
                <a16:creationId xmlns:a16="http://schemas.microsoft.com/office/drawing/2014/main" id="{62541C9D-697F-4124-A149-6062E1CC8796}"/>
              </a:ext>
            </a:extLst>
          </p:cNvPr>
          <p:cNvSpPr/>
          <p:nvPr/>
        </p:nvSpPr>
        <p:spPr>
          <a:xfrm>
            <a:off x="565682" y="3870251"/>
            <a:ext cx="11100391" cy="2360429"/>
          </a:xfrm>
          <a:prstGeom prst="wave">
            <a:avLst>
              <a:gd name="adj1" fmla="val 12500"/>
              <a:gd name="adj2" fmla="val 0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視察先：</a:t>
            </a:r>
            <a:r>
              <a:rPr kumimoji="1" lang="ja-JP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神奈川県大和市内</a:t>
            </a:r>
            <a:endParaRPr kumimoji="1" lang="en-US" altLang="ja-JP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3200" b="1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　　　　小学校</a:t>
            </a:r>
            <a:r>
              <a:rPr lang="en-US" altLang="ja-JP" sz="3200" b="1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2</a:t>
            </a:r>
            <a:r>
              <a:rPr lang="ja-JP" altLang="en-US" sz="3200" b="1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校、中学校</a:t>
            </a:r>
            <a:r>
              <a:rPr lang="en-US" altLang="ja-JP" sz="3200" b="1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2</a:t>
            </a:r>
            <a:r>
              <a:rPr lang="ja-JP" altLang="en-US" sz="3200" b="1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校、</a:t>
            </a:r>
            <a:r>
              <a:rPr kumimoji="1" lang="ja-JP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公共図書館（シリウス）</a:t>
            </a:r>
            <a:endParaRPr kumimoji="1" lang="en-US" altLang="ja-JP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0321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3" grpId="0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6000">
              <a:schemeClr val="bg1"/>
            </a:gs>
            <a:gs pos="76000">
              <a:srgbClr val="FFFF00"/>
            </a:gs>
            <a:gs pos="81000">
              <a:schemeClr val="accent4">
                <a:lumMod val="40000"/>
                <a:lumOff val="6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BC1CF2C9-E89E-4C68-AA8A-116B75037E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730" t="2151" r="524" b="12710"/>
          <a:stretch/>
        </p:blipFill>
        <p:spPr>
          <a:xfrm>
            <a:off x="1002777" y="903766"/>
            <a:ext cx="9969711" cy="5380076"/>
          </a:xfrm>
          <a:prstGeom prst="rect">
            <a:avLst/>
          </a:prstGeom>
        </p:spPr>
      </p:pic>
      <p:sp>
        <p:nvSpPr>
          <p:cNvPr id="5" name="フローチャート: せん孔テープ 4">
            <a:extLst>
              <a:ext uri="{FF2B5EF4-FFF2-40B4-BE49-F238E27FC236}">
                <a16:creationId xmlns:a16="http://schemas.microsoft.com/office/drawing/2014/main" id="{122E04F8-7DA2-4870-A914-4D7A7182568A}"/>
              </a:ext>
            </a:extLst>
          </p:cNvPr>
          <p:cNvSpPr/>
          <p:nvPr/>
        </p:nvSpPr>
        <p:spPr>
          <a:xfrm>
            <a:off x="637953" y="5401340"/>
            <a:ext cx="10551270" cy="1227780"/>
          </a:xfrm>
          <a:prstGeom prst="flowChartPunchedTape">
            <a:avLst/>
          </a:prstGeom>
          <a:solidFill>
            <a:srgbClr val="F2FAA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環境の整備に様々な工夫がされていることを知る</a:t>
            </a:r>
          </a:p>
        </p:txBody>
      </p:sp>
    </p:spTree>
    <p:extLst>
      <p:ext uri="{BB962C8B-B14F-4D97-AF65-F5344CB8AC3E}">
        <p14:creationId xmlns:p14="http://schemas.microsoft.com/office/powerpoint/2010/main" val="1114633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6000">
              <a:schemeClr val="bg1"/>
            </a:gs>
            <a:gs pos="76000">
              <a:srgbClr val="FFFF00"/>
            </a:gs>
            <a:gs pos="81000">
              <a:schemeClr val="accent4">
                <a:lumMod val="40000"/>
                <a:lumOff val="6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屋内, 人, テーブル, 民衆 が含まれている画像&#10;&#10;自動的に生成された説明">
            <a:extLst>
              <a:ext uri="{FF2B5EF4-FFF2-40B4-BE49-F238E27FC236}">
                <a16:creationId xmlns:a16="http://schemas.microsoft.com/office/drawing/2014/main" id="{F5CB6F68-5E5B-4F20-AAA1-68BB30016C7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5418" y="534391"/>
            <a:ext cx="10781164" cy="5789217"/>
          </a:xfrm>
          <a:prstGeom prst="rect">
            <a:avLst/>
          </a:prstGeom>
        </p:spPr>
      </p:pic>
      <p:sp>
        <p:nvSpPr>
          <p:cNvPr id="2" name="フローチャート: せん孔テープ 1">
            <a:extLst>
              <a:ext uri="{FF2B5EF4-FFF2-40B4-BE49-F238E27FC236}">
                <a16:creationId xmlns:a16="http://schemas.microsoft.com/office/drawing/2014/main" id="{BCE7D692-ED53-4F77-83B9-D651E1DF2272}"/>
              </a:ext>
            </a:extLst>
          </p:cNvPr>
          <p:cNvSpPr/>
          <p:nvPr/>
        </p:nvSpPr>
        <p:spPr>
          <a:xfrm>
            <a:off x="820365" y="5507666"/>
            <a:ext cx="10551270" cy="1227780"/>
          </a:xfrm>
          <a:prstGeom prst="flowChartPunchedTape">
            <a:avLst/>
          </a:prstGeom>
          <a:solidFill>
            <a:srgbClr val="F2FAA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新聞の活用や掲示の工夫が学習につながっている</a:t>
            </a:r>
          </a:p>
        </p:txBody>
      </p:sp>
    </p:spTree>
    <p:extLst>
      <p:ext uri="{BB962C8B-B14F-4D97-AF65-F5344CB8AC3E}">
        <p14:creationId xmlns:p14="http://schemas.microsoft.com/office/powerpoint/2010/main" val="2869992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6000">
              <a:schemeClr val="bg1"/>
            </a:gs>
            <a:gs pos="76000">
              <a:srgbClr val="FFFF00"/>
            </a:gs>
            <a:gs pos="81000">
              <a:schemeClr val="accent4">
                <a:lumMod val="40000"/>
                <a:lumOff val="6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D3EB27D4-CD6E-499F-9C80-28A780293A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6121" y="3418951"/>
            <a:ext cx="39757" cy="20097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375CEC1E-1743-4A3C-AE3D-5E8F466553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6121" y="3418951"/>
            <a:ext cx="39757" cy="20097"/>
          </a:xfrm>
          <a:prstGeom prst="rect">
            <a:avLst/>
          </a:prstGeom>
        </p:spPr>
      </p:pic>
      <p:sp>
        <p:nvSpPr>
          <p:cNvPr id="19" name="四角形: 角を丸くする 18">
            <a:extLst>
              <a:ext uri="{FF2B5EF4-FFF2-40B4-BE49-F238E27FC236}">
                <a16:creationId xmlns:a16="http://schemas.microsoft.com/office/drawing/2014/main" id="{64883ADA-590C-4FA1-9B5C-C994B11E06A4}"/>
              </a:ext>
            </a:extLst>
          </p:cNvPr>
          <p:cNvSpPr/>
          <p:nvPr/>
        </p:nvSpPr>
        <p:spPr>
          <a:xfrm>
            <a:off x="616688" y="1661045"/>
            <a:ext cx="10855841" cy="1167216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5400" dirty="0">
                <a:solidFill>
                  <a:prstClr val="white"/>
                </a:solidFill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rPr>
              <a:t>中国・四国</a:t>
            </a:r>
            <a:r>
              <a:rPr kumimoji="1" lang="ja-JP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GP創英ﾌﾟﾚｾﾞﾝｽEB" panose="02020800000000000000" pitchFamily="18" charset="-128"/>
                <a:ea typeface="HGP創英ﾌﾟﾚｾﾞﾝｽEB" panose="02020800000000000000" pitchFamily="18" charset="-128"/>
                <a:cs typeface="+mn-cs"/>
              </a:rPr>
              <a:t>地区学びの実践研修会</a:t>
            </a:r>
          </a:p>
        </p:txBody>
      </p:sp>
      <p:sp>
        <p:nvSpPr>
          <p:cNvPr id="3" name="吹き出し: 下矢印 2">
            <a:extLst>
              <a:ext uri="{FF2B5EF4-FFF2-40B4-BE49-F238E27FC236}">
                <a16:creationId xmlns:a16="http://schemas.microsoft.com/office/drawing/2014/main" id="{B51E3A1F-E0E3-4CF8-987C-64B423FD06DA}"/>
              </a:ext>
            </a:extLst>
          </p:cNvPr>
          <p:cNvSpPr/>
          <p:nvPr/>
        </p:nvSpPr>
        <p:spPr>
          <a:xfrm>
            <a:off x="839972" y="457200"/>
            <a:ext cx="2966484" cy="967562"/>
          </a:xfrm>
          <a:prstGeom prst="downArrowCallo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2019.12.21</a:t>
            </a:r>
            <a:endParaRPr kumimoji="1" lang="ja-JP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4" name="波線 3">
            <a:extLst>
              <a:ext uri="{FF2B5EF4-FFF2-40B4-BE49-F238E27FC236}">
                <a16:creationId xmlns:a16="http://schemas.microsoft.com/office/drawing/2014/main" id="{62541C9D-697F-4124-A149-6062E1CC8796}"/>
              </a:ext>
            </a:extLst>
          </p:cNvPr>
          <p:cNvSpPr/>
          <p:nvPr/>
        </p:nvSpPr>
        <p:spPr>
          <a:xfrm>
            <a:off x="696431" y="2957137"/>
            <a:ext cx="10462437" cy="2361509"/>
          </a:xfrm>
          <a:prstGeom prst="wav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＜実践発表＞</a:t>
            </a:r>
            <a:endParaRPr kumimoji="1" lang="en-US" altLang="ja-JP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「広がる学校図書館の可能性」</a:t>
            </a:r>
            <a:endParaRPr kumimoji="1" lang="en-US" altLang="ja-JP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「授業改善をめざして学校図書館を活用しよう」</a:t>
            </a:r>
            <a:endParaRPr kumimoji="1" lang="en-US" altLang="ja-JP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" name="波線 1">
            <a:extLst>
              <a:ext uri="{FF2B5EF4-FFF2-40B4-BE49-F238E27FC236}">
                <a16:creationId xmlns:a16="http://schemas.microsoft.com/office/drawing/2014/main" id="{AEE95E6E-BBC8-4284-9B87-CDD9ECC588DF}"/>
              </a:ext>
            </a:extLst>
          </p:cNvPr>
          <p:cNvSpPr/>
          <p:nvPr/>
        </p:nvSpPr>
        <p:spPr>
          <a:xfrm>
            <a:off x="1496994" y="5196955"/>
            <a:ext cx="9237768" cy="1307798"/>
          </a:xfrm>
          <a:prstGeom prst="wav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次の</a:t>
            </a:r>
            <a:r>
              <a:rPr kumimoji="1" lang="ja-JP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写真のワークショップ</a:t>
            </a:r>
            <a:r>
              <a:rPr kumimoji="1" lang="ja-JP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もありました。</a:t>
            </a:r>
          </a:p>
        </p:txBody>
      </p:sp>
    </p:spTree>
    <p:extLst>
      <p:ext uri="{BB962C8B-B14F-4D97-AF65-F5344CB8AC3E}">
        <p14:creationId xmlns:p14="http://schemas.microsoft.com/office/powerpoint/2010/main" val="503875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3" grpId="0" animBg="1"/>
      <p:bldP spid="4" grpId="0" animBg="1"/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6000">
              <a:schemeClr val="bg1"/>
            </a:gs>
            <a:gs pos="76000">
              <a:srgbClr val="FFFF00"/>
            </a:gs>
            <a:gs pos="81000">
              <a:schemeClr val="accent4">
                <a:lumMod val="40000"/>
                <a:lumOff val="6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屋内, テーブル, 座る, コンピュータ が含まれている画像&#10;&#10;自動的に生成された説明">
            <a:extLst>
              <a:ext uri="{FF2B5EF4-FFF2-40B4-BE49-F238E27FC236}">
                <a16:creationId xmlns:a16="http://schemas.microsoft.com/office/drawing/2014/main" id="{171E43B9-9DA7-4F81-8E10-B4DBB964F8A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461" t="7498" r="870" b="5306"/>
          <a:stretch/>
        </p:blipFill>
        <p:spPr>
          <a:xfrm>
            <a:off x="1414129" y="455455"/>
            <a:ext cx="8463517" cy="4754500"/>
          </a:xfrm>
          <a:prstGeom prst="rect">
            <a:avLst/>
          </a:prstGeom>
        </p:spPr>
      </p:pic>
      <p:sp>
        <p:nvSpPr>
          <p:cNvPr id="2" name="フローチャート: せん孔テープ 1">
            <a:extLst>
              <a:ext uri="{FF2B5EF4-FFF2-40B4-BE49-F238E27FC236}">
                <a16:creationId xmlns:a16="http://schemas.microsoft.com/office/drawing/2014/main" id="{AEA58CE8-2924-44D6-8268-524F8FAEF05E}"/>
              </a:ext>
            </a:extLst>
          </p:cNvPr>
          <p:cNvSpPr/>
          <p:nvPr/>
        </p:nvSpPr>
        <p:spPr>
          <a:xfrm>
            <a:off x="617300" y="5092952"/>
            <a:ext cx="11291775" cy="1647598"/>
          </a:xfrm>
          <a:prstGeom prst="flowChartPunchedTap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2400" b="1" dirty="0"/>
              <a:t>講演：探究的な学習を「主体的・対話的で深い学び」として展開できるのか？</a:t>
            </a:r>
            <a:endParaRPr kumimoji="1" lang="en-US" altLang="ja-JP" sz="2400" b="1" dirty="0"/>
          </a:p>
          <a:p>
            <a:r>
              <a:rPr lang="ja-JP" altLang="en-US" sz="3200" b="1">
                <a:solidFill>
                  <a:srgbClr val="FFC000"/>
                </a:solidFill>
              </a:rPr>
              <a:t>講演後に行われたワークショップ</a:t>
            </a:r>
            <a:r>
              <a:rPr lang="ja-JP" altLang="en-US" sz="3000" b="1">
                <a:solidFill>
                  <a:srgbClr val="FFC000"/>
                </a:solidFill>
              </a:rPr>
              <a:t>～リーフレットづくり</a:t>
            </a:r>
            <a:r>
              <a:rPr lang="en-US" altLang="ja-JP" sz="3000" b="1" dirty="0">
                <a:solidFill>
                  <a:srgbClr val="FFC000"/>
                </a:solidFill>
              </a:rPr>
              <a:t>〜</a:t>
            </a:r>
            <a:endParaRPr kumimoji="1" lang="ja-JP" altLang="en-US" sz="30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021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6000">
              <a:schemeClr val="bg1"/>
            </a:gs>
            <a:gs pos="76000">
              <a:srgbClr val="FFFF00"/>
            </a:gs>
            <a:gs pos="81000">
              <a:schemeClr val="accent4">
                <a:lumMod val="40000"/>
                <a:lumOff val="6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D3EB27D4-CD6E-499F-9C80-28A780293A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6121" y="3418951"/>
            <a:ext cx="39757" cy="20097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375CEC1E-1743-4A3C-AE3D-5E8F466553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6121" y="3418951"/>
            <a:ext cx="39757" cy="20097"/>
          </a:xfrm>
          <a:prstGeom prst="rect">
            <a:avLst/>
          </a:prstGeom>
        </p:spPr>
      </p:pic>
      <p:sp>
        <p:nvSpPr>
          <p:cNvPr id="19" name="四角形: 角を丸くする 18">
            <a:extLst>
              <a:ext uri="{FF2B5EF4-FFF2-40B4-BE49-F238E27FC236}">
                <a16:creationId xmlns:a16="http://schemas.microsoft.com/office/drawing/2014/main" id="{64883ADA-590C-4FA1-9B5C-C994B11E06A4}"/>
              </a:ext>
            </a:extLst>
          </p:cNvPr>
          <p:cNvSpPr/>
          <p:nvPr/>
        </p:nvSpPr>
        <p:spPr>
          <a:xfrm>
            <a:off x="976423" y="1508639"/>
            <a:ext cx="9347792" cy="1167216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GP創英ﾌﾟﾚｾﾞﾝｽEB" panose="02020800000000000000" pitchFamily="18" charset="-128"/>
                <a:ea typeface="HGP創英ﾌﾟﾚｾﾞﾝｽEB" panose="02020800000000000000" pitchFamily="18" charset="-128"/>
                <a:cs typeface="+mn-cs"/>
              </a:rPr>
              <a:t>オンライン</a:t>
            </a:r>
            <a:r>
              <a:rPr kumimoji="1" lang="ja-JP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GP創英ﾌﾟﾚｾﾞﾝｽEB" panose="02020800000000000000" pitchFamily="18" charset="-128"/>
                <a:ea typeface="HGP創英ﾌﾟﾚｾﾞﾝｽEB" panose="02020800000000000000" pitchFamily="18" charset="-128"/>
                <a:cs typeface="+mn-cs"/>
              </a:rPr>
              <a:t>　ミニミニ学び塾</a:t>
            </a:r>
          </a:p>
        </p:txBody>
      </p:sp>
      <p:sp>
        <p:nvSpPr>
          <p:cNvPr id="3" name="吹き出し: 下矢印 2">
            <a:extLst>
              <a:ext uri="{FF2B5EF4-FFF2-40B4-BE49-F238E27FC236}">
                <a16:creationId xmlns:a16="http://schemas.microsoft.com/office/drawing/2014/main" id="{B51E3A1F-E0E3-4CF8-987C-64B423FD06DA}"/>
              </a:ext>
            </a:extLst>
          </p:cNvPr>
          <p:cNvSpPr/>
          <p:nvPr/>
        </p:nvSpPr>
        <p:spPr>
          <a:xfrm>
            <a:off x="839972" y="457200"/>
            <a:ext cx="2743200" cy="967562"/>
          </a:xfrm>
          <a:prstGeom prst="downArrowCallo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2020</a:t>
            </a:r>
            <a:r>
              <a:rPr kumimoji="1" lang="ja-JP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年度</a:t>
            </a:r>
          </a:p>
        </p:txBody>
      </p:sp>
      <p:sp>
        <p:nvSpPr>
          <p:cNvPr id="4" name="波線 3">
            <a:extLst>
              <a:ext uri="{FF2B5EF4-FFF2-40B4-BE49-F238E27FC236}">
                <a16:creationId xmlns:a16="http://schemas.microsoft.com/office/drawing/2014/main" id="{62541C9D-697F-4124-A149-6062E1CC8796}"/>
              </a:ext>
            </a:extLst>
          </p:cNvPr>
          <p:cNvSpPr/>
          <p:nvPr/>
        </p:nvSpPr>
        <p:spPr>
          <a:xfrm>
            <a:off x="2030821" y="2874033"/>
            <a:ext cx="6879264" cy="1632680"/>
          </a:xfrm>
          <a:prstGeom prst="wav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10</a:t>
            </a:r>
            <a:r>
              <a:rPr kumimoji="1" lang="ja-JP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月：著作権講座</a:t>
            </a:r>
          </a:p>
        </p:txBody>
      </p:sp>
      <p:sp>
        <p:nvSpPr>
          <p:cNvPr id="2" name="波線 1">
            <a:extLst>
              <a:ext uri="{FF2B5EF4-FFF2-40B4-BE49-F238E27FC236}">
                <a16:creationId xmlns:a16="http://schemas.microsoft.com/office/drawing/2014/main" id="{392ACCE2-F86E-4A82-96F1-A015CAF62E5A}"/>
              </a:ext>
            </a:extLst>
          </p:cNvPr>
          <p:cNvSpPr/>
          <p:nvPr/>
        </p:nvSpPr>
        <p:spPr>
          <a:xfrm>
            <a:off x="1717546" y="4671827"/>
            <a:ext cx="8547804" cy="1355068"/>
          </a:xfrm>
          <a:prstGeom prst="wav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今後も学び塾を計画中です</a:t>
            </a:r>
          </a:p>
        </p:txBody>
      </p:sp>
      <p:sp>
        <p:nvSpPr>
          <p:cNvPr id="5" name="吹き出し: 円形 4">
            <a:extLst>
              <a:ext uri="{FF2B5EF4-FFF2-40B4-BE49-F238E27FC236}">
                <a16:creationId xmlns:a16="http://schemas.microsoft.com/office/drawing/2014/main" id="{73B59F33-6464-44E7-9293-C8601E1C0888}"/>
              </a:ext>
            </a:extLst>
          </p:cNvPr>
          <p:cNvSpPr/>
          <p:nvPr/>
        </p:nvSpPr>
        <p:spPr>
          <a:xfrm>
            <a:off x="8991212" y="3749718"/>
            <a:ext cx="2966483" cy="1167216"/>
          </a:xfrm>
          <a:prstGeom prst="wedgeEllipseCallout">
            <a:avLst>
              <a:gd name="adj1" fmla="val -21751"/>
              <a:gd name="adj2" fmla="val 91176"/>
            </a:avLst>
          </a:prstGeom>
          <a:solidFill>
            <a:srgbClr val="DFFDD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お楽しみに！！</a:t>
            </a:r>
          </a:p>
        </p:txBody>
      </p:sp>
    </p:spTree>
    <p:extLst>
      <p:ext uri="{BB962C8B-B14F-4D97-AF65-F5344CB8AC3E}">
        <p14:creationId xmlns:p14="http://schemas.microsoft.com/office/powerpoint/2010/main" val="871788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2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3" grpId="0" animBg="1"/>
      <p:bldP spid="4" grpId="0" animBg="1"/>
      <p:bldP spid="2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6000">
              <a:schemeClr val="bg1"/>
            </a:gs>
            <a:gs pos="76000">
              <a:srgbClr val="FFFF00"/>
            </a:gs>
            <a:gs pos="81000">
              <a:schemeClr val="accent4">
                <a:lumMod val="40000"/>
                <a:lumOff val="6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D3EB27D4-CD6E-499F-9C80-28A780293A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6121" y="3418951"/>
            <a:ext cx="39757" cy="20097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375CEC1E-1743-4A3C-AE3D-5E8F466553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6121" y="3418951"/>
            <a:ext cx="39757" cy="20097"/>
          </a:xfrm>
          <a:prstGeom prst="rect">
            <a:avLst/>
          </a:prstGeom>
        </p:spPr>
      </p:pic>
      <p:sp>
        <p:nvSpPr>
          <p:cNvPr id="19" name="四角形: 角を丸くする 18">
            <a:extLst>
              <a:ext uri="{FF2B5EF4-FFF2-40B4-BE49-F238E27FC236}">
                <a16:creationId xmlns:a16="http://schemas.microsoft.com/office/drawing/2014/main" id="{64883ADA-590C-4FA1-9B5C-C994B11E06A4}"/>
              </a:ext>
            </a:extLst>
          </p:cNvPr>
          <p:cNvSpPr/>
          <p:nvPr/>
        </p:nvSpPr>
        <p:spPr>
          <a:xfrm>
            <a:off x="919715" y="1529916"/>
            <a:ext cx="9909545" cy="1075058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700" dirty="0"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rPr>
              <a:t>「子どもの学び」フォーラム</a:t>
            </a:r>
            <a:r>
              <a:rPr kumimoji="1" lang="en-US" altLang="ja-JP" sz="4700" dirty="0"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rPr>
              <a:t>in</a:t>
            </a:r>
            <a:r>
              <a:rPr kumimoji="1" lang="ja-JP" altLang="en-US" sz="4700" dirty="0"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rPr>
              <a:t>東京</a:t>
            </a:r>
          </a:p>
        </p:txBody>
      </p:sp>
      <p:sp>
        <p:nvSpPr>
          <p:cNvPr id="3" name="吹き出し: 下矢印 2">
            <a:extLst>
              <a:ext uri="{FF2B5EF4-FFF2-40B4-BE49-F238E27FC236}">
                <a16:creationId xmlns:a16="http://schemas.microsoft.com/office/drawing/2014/main" id="{B51E3A1F-E0E3-4CF8-987C-64B423FD06DA}"/>
              </a:ext>
            </a:extLst>
          </p:cNvPr>
          <p:cNvSpPr/>
          <p:nvPr/>
        </p:nvSpPr>
        <p:spPr>
          <a:xfrm>
            <a:off x="839972" y="457200"/>
            <a:ext cx="2615609" cy="967562"/>
          </a:xfrm>
          <a:prstGeom prst="downArrowCallo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3600" b="1" dirty="0">
                <a:solidFill>
                  <a:srgbClr val="002060"/>
                </a:solidFill>
              </a:rPr>
              <a:t>2019.6.23</a:t>
            </a:r>
            <a:endParaRPr kumimoji="1" lang="ja-JP" altLang="en-US" sz="3600" b="1" dirty="0">
              <a:solidFill>
                <a:srgbClr val="002060"/>
              </a:solidFill>
            </a:endParaRPr>
          </a:p>
        </p:txBody>
      </p:sp>
      <p:sp>
        <p:nvSpPr>
          <p:cNvPr id="4" name="波線 3">
            <a:extLst>
              <a:ext uri="{FF2B5EF4-FFF2-40B4-BE49-F238E27FC236}">
                <a16:creationId xmlns:a16="http://schemas.microsoft.com/office/drawing/2014/main" id="{62541C9D-697F-4124-A149-6062E1CC8796}"/>
              </a:ext>
            </a:extLst>
          </p:cNvPr>
          <p:cNvSpPr/>
          <p:nvPr/>
        </p:nvSpPr>
        <p:spPr>
          <a:xfrm>
            <a:off x="1568301" y="5458616"/>
            <a:ext cx="8365281" cy="1121705"/>
          </a:xfrm>
          <a:prstGeom prst="wav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>
                <a:solidFill>
                  <a:schemeClr val="tx1"/>
                </a:solidFill>
              </a:rPr>
              <a:t>パネルディスカッション</a:t>
            </a:r>
            <a:r>
              <a:rPr lang="ja-JP" altLang="en-US" sz="2800" b="1">
                <a:solidFill>
                  <a:schemeClr val="tx1"/>
                </a:solidFill>
              </a:rPr>
              <a:t>も</a:t>
            </a:r>
            <a:r>
              <a:rPr kumimoji="1" lang="ja-JP" altLang="en-US" sz="2800" b="1">
                <a:solidFill>
                  <a:schemeClr val="tx1"/>
                </a:solidFill>
              </a:rPr>
              <a:t>行いました</a:t>
            </a:r>
            <a:r>
              <a:rPr kumimoji="1" lang="ja-JP" altLang="en-US" sz="2800" b="1" dirty="0">
                <a:solidFill>
                  <a:schemeClr val="tx1"/>
                </a:solidFill>
              </a:rPr>
              <a:t>。</a:t>
            </a:r>
          </a:p>
        </p:txBody>
      </p:sp>
      <p:sp>
        <p:nvSpPr>
          <p:cNvPr id="9" name="波線 8">
            <a:extLst>
              <a:ext uri="{FF2B5EF4-FFF2-40B4-BE49-F238E27FC236}">
                <a16:creationId xmlns:a16="http://schemas.microsoft.com/office/drawing/2014/main" id="{9938FAE7-4BAF-4120-A478-7AAE7BABD485}"/>
              </a:ext>
            </a:extLst>
          </p:cNvPr>
          <p:cNvSpPr/>
          <p:nvPr/>
        </p:nvSpPr>
        <p:spPr>
          <a:xfrm>
            <a:off x="919715" y="2858098"/>
            <a:ext cx="10069032" cy="2600518"/>
          </a:xfrm>
          <a:prstGeom prst="wave">
            <a:avLst>
              <a:gd name="adj1" fmla="val 12500"/>
              <a:gd name="adj2" fmla="val 0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2800" b="1">
                <a:solidFill>
                  <a:schemeClr val="tx1"/>
                </a:solidFill>
              </a:rPr>
              <a:t>実践研究：「専任の司書教諭にできること」</a:t>
            </a:r>
            <a:endParaRPr lang="en-US" altLang="ja-JP" sz="2800" b="1" dirty="0">
              <a:solidFill>
                <a:schemeClr val="tx1"/>
              </a:solidFill>
            </a:endParaRPr>
          </a:p>
          <a:p>
            <a:r>
              <a:rPr lang="ja-JP" altLang="en-US" sz="2800" b="1">
                <a:solidFill>
                  <a:schemeClr val="tx1"/>
                </a:solidFill>
              </a:rPr>
              <a:t>記念講演：「なぜ新しい学力が必要か</a:t>
            </a:r>
            <a:endParaRPr lang="en-US" altLang="ja-JP" sz="2800" b="1" dirty="0">
              <a:solidFill>
                <a:schemeClr val="tx1"/>
              </a:solidFill>
            </a:endParaRPr>
          </a:p>
          <a:p>
            <a:r>
              <a:rPr lang="ja-JP" altLang="en-US" sz="2800" b="1">
                <a:solidFill>
                  <a:schemeClr val="tx1"/>
                </a:solidFill>
              </a:rPr>
              <a:t>　　　　　　　～図書館がサポートする学力の三要素～」</a:t>
            </a:r>
            <a:endParaRPr lang="ja-JP" altLang="en-U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39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3" grpId="0" animBg="1"/>
      <p:bldP spid="4" grpId="0" animBg="1"/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6000">
              <a:schemeClr val="bg1"/>
            </a:gs>
            <a:gs pos="76000">
              <a:srgbClr val="FFFF00"/>
            </a:gs>
            <a:gs pos="81000">
              <a:schemeClr val="accent4">
                <a:lumMod val="40000"/>
                <a:lumOff val="6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屋内, 人, 天井, 民衆 が含まれている画像&#10;&#10;自動的に生成された説明">
            <a:extLst>
              <a:ext uri="{FF2B5EF4-FFF2-40B4-BE49-F238E27FC236}">
                <a16:creationId xmlns:a16="http://schemas.microsoft.com/office/drawing/2014/main" id="{84154FA0-ADAD-498D-A45C-DAAD3354781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16726" y="604977"/>
            <a:ext cx="4249213" cy="28240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吹き出し: 角を丸めた四角形 3">
            <a:extLst>
              <a:ext uri="{FF2B5EF4-FFF2-40B4-BE49-F238E27FC236}">
                <a16:creationId xmlns:a16="http://schemas.microsoft.com/office/drawing/2014/main" id="{25FAB762-364B-49C9-9881-9498A9761FB7}"/>
              </a:ext>
            </a:extLst>
          </p:cNvPr>
          <p:cNvSpPr/>
          <p:nvPr/>
        </p:nvSpPr>
        <p:spPr>
          <a:xfrm>
            <a:off x="425302" y="457199"/>
            <a:ext cx="5890437" cy="2450805"/>
          </a:xfrm>
          <a:prstGeom prst="wedgeRoundRectCallout">
            <a:avLst>
              <a:gd name="adj1" fmla="val -11176"/>
              <a:gd name="adj2" fmla="val 73346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6000" b="1" dirty="0">
                <a:solidFill>
                  <a:srgbClr val="00206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子どもたちに</a:t>
            </a:r>
            <a:endParaRPr kumimoji="1" lang="en-US" altLang="ja-JP" sz="6000" b="1" dirty="0">
              <a:solidFill>
                <a:srgbClr val="002060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algn="ctr"/>
            <a:r>
              <a:rPr kumimoji="1" lang="ja-JP" altLang="en-US" sz="6000" b="1" dirty="0">
                <a:solidFill>
                  <a:srgbClr val="00206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豊かな学びを</a:t>
            </a:r>
          </a:p>
        </p:txBody>
      </p:sp>
      <p:sp>
        <p:nvSpPr>
          <p:cNvPr id="5" name="波線 4">
            <a:extLst>
              <a:ext uri="{FF2B5EF4-FFF2-40B4-BE49-F238E27FC236}">
                <a16:creationId xmlns:a16="http://schemas.microsoft.com/office/drawing/2014/main" id="{FB4E1522-E324-4EEB-965A-977028C68F07}"/>
              </a:ext>
            </a:extLst>
          </p:cNvPr>
          <p:cNvSpPr/>
          <p:nvPr/>
        </p:nvSpPr>
        <p:spPr>
          <a:xfrm>
            <a:off x="715925" y="3727790"/>
            <a:ext cx="10760149" cy="2216889"/>
          </a:xfrm>
          <a:prstGeom prst="wav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400" b="1" dirty="0"/>
              <a:t>実践研は皆様と一緒に考えていきます！</a:t>
            </a:r>
          </a:p>
        </p:txBody>
      </p:sp>
    </p:spTree>
    <p:extLst>
      <p:ext uri="{BB962C8B-B14F-4D97-AF65-F5344CB8AC3E}">
        <p14:creationId xmlns:p14="http://schemas.microsoft.com/office/powerpoint/2010/main" val="497118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A10A78DF-413F-4C85-83DB-C8A207DC9EAA">
            <a:extLst>
              <a:ext uri="{FF2B5EF4-FFF2-40B4-BE49-F238E27FC236}">
                <a16:creationId xmlns:a16="http://schemas.microsoft.com/office/drawing/2014/main" id="{588310DA-8935-4A5E-B328-D9F6DAE51F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54170" y="443413"/>
            <a:ext cx="9244204" cy="5199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フローチャート: せん孔テープ 3">
            <a:extLst>
              <a:ext uri="{FF2B5EF4-FFF2-40B4-BE49-F238E27FC236}">
                <a16:creationId xmlns:a16="http://schemas.microsoft.com/office/drawing/2014/main" id="{3371440F-A3F0-485D-A4C3-50D41CD61A50}"/>
              </a:ext>
            </a:extLst>
          </p:cNvPr>
          <p:cNvSpPr/>
          <p:nvPr/>
        </p:nvSpPr>
        <p:spPr>
          <a:xfrm>
            <a:off x="662578" y="4893422"/>
            <a:ext cx="11119519" cy="1521165"/>
          </a:xfrm>
          <a:prstGeom prst="flowChartPunchedTap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ja-JP" sz="2400" b="1" dirty="0"/>
          </a:p>
          <a:p>
            <a:endParaRPr lang="en-US" altLang="ja-JP" sz="2400" b="1" dirty="0"/>
          </a:p>
          <a:p>
            <a:pPr algn="ctr"/>
            <a:r>
              <a:rPr lang="ja-JP" altLang="en-US" sz="2400" b="1"/>
              <a:t>理事長挨拶</a:t>
            </a:r>
            <a:r>
              <a:rPr kumimoji="1" lang="ja-JP" altLang="en-US" sz="4000" b="1"/>
              <a:t>：</a:t>
            </a:r>
            <a:r>
              <a:rPr kumimoji="1" lang="ja-JP" altLang="en-US" sz="4000" b="1" dirty="0"/>
              <a:t>学校図書館が信頼される</a:t>
            </a:r>
            <a:r>
              <a:rPr kumimoji="1" lang="ja-JP" altLang="en-US" sz="4000" b="1"/>
              <a:t>ために</a:t>
            </a:r>
            <a:r>
              <a:rPr kumimoji="1" lang="en-US" altLang="ja-JP" sz="4000" b="1" dirty="0"/>
              <a:t>…</a:t>
            </a:r>
          </a:p>
          <a:p>
            <a:endParaRPr kumimoji="1" lang="ja-JP" alt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492062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6000">
              <a:schemeClr val="bg1"/>
            </a:gs>
            <a:gs pos="76000">
              <a:srgbClr val="FFFF00"/>
            </a:gs>
            <a:gs pos="81000">
              <a:schemeClr val="accent4">
                <a:lumMod val="40000"/>
                <a:lumOff val="6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27E07FED-E5E3-4F30-B8DB-A52BDB054006">
            <a:extLst>
              <a:ext uri="{FF2B5EF4-FFF2-40B4-BE49-F238E27FC236}">
                <a16:creationId xmlns:a16="http://schemas.microsoft.com/office/drawing/2014/main" id="{BEEF9FF2-A9B0-4156-9F83-DF2B219FCE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802" r="2724"/>
          <a:stretch/>
        </p:blipFill>
        <p:spPr bwMode="auto">
          <a:xfrm>
            <a:off x="1095009" y="276447"/>
            <a:ext cx="10001982" cy="486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波線 2">
            <a:extLst>
              <a:ext uri="{FF2B5EF4-FFF2-40B4-BE49-F238E27FC236}">
                <a16:creationId xmlns:a16="http://schemas.microsoft.com/office/drawing/2014/main" id="{EF3F6265-9903-467A-8E58-55F6B65AF6E2}"/>
              </a:ext>
            </a:extLst>
          </p:cNvPr>
          <p:cNvSpPr/>
          <p:nvPr/>
        </p:nvSpPr>
        <p:spPr>
          <a:xfrm>
            <a:off x="1230862" y="4593265"/>
            <a:ext cx="9730276" cy="2083981"/>
          </a:xfrm>
          <a:prstGeom prst="wav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2800" b="1" dirty="0">
                <a:solidFill>
                  <a:schemeClr val="bg1"/>
                </a:solidFill>
              </a:rPr>
              <a:t>パネルディスカッション</a:t>
            </a:r>
            <a:endParaRPr kumimoji="1" lang="en-US" altLang="ja-JP" sz="2800" b="1" dirty="0">
              <a:solidFill>
                <a:schemeClr val="bg1"/>
              </a:solidFill>
            </a:endParaRPr>
          </a:p>
          <a:p>
            <a:r>
              <a:rPr lang="ja-JP" altLang="en-US" sz="2800" b="1" dirty="0">
                <a:solidFill>
                  <a:schemeClr val="bg1"/>
                </a:solidFill>
              </a:rPr>
              <a:t>テーマ：</a:t>
            </a:r>
            <a:r>
              <a:rPr lang="ja-JP" altLang="en-US" sz="3200" b="1" dirty="0">
                <a:solidFill>
                  <a:schemeClr val="bg1"/>
                </a:solidFill>
              </a:rPr>
              <a:t>「</a:t>
            </a:r>
            <a:r>
              <a:rPr kumimoji="1" lang="ja-JP" altLang="en-US" sz="3200" b="1" dirty="0">
                <a:solidFill>
                  <a:schemeClr val="bg1"/>
                </a:solidFill>
              </a:rPr>
              <a:t>子どもの豊かな学び」の実現のためには</a:t>
            </a:r>
          </a:p>
        </p:txBody>
      </p:sp>
    </p:spTree>
    <p:extLst>
      <p:ext uri="{BB962C8B-B14F-4D97-AF65-F5344CB8AC3E}">
        <p14:creationId xmlns:p14="http://schemas.microsoft.com/office/powerpoint/2010/main" val="2710257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6000">
              <a:schemeClr val="bg1"/>
            </a:gs>
            <a:gs pos="76000">
              <a:srgbClr val="FFFF00"/>
            </a:gs>
            <a:gs pos="81000">
              <a:schemeClr val="accent4">
                <a:lumMod val="40000"/>
                <a:lumOff val="6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F1AD0BBA-A7B2-48D3-BE62-59AEC03ECB28">
            <a:extLst>
              <a:ext uri="{FF2B5EF4-FFF2-40B4-BE49-F238E27FC236}">
                <a16:creationId xmlns:a16="http://schemas.microsoft.com/office/drawing/2014/main" id="{8953EC05-7B05-4C4B-A7FE-69E3254401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1654" y="557656"/>
            <a:ext cx="10300618" cy="5598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波線 2">
            <a:extLst>
              <a:ext uri="{FF2B5EF4-FFF2-40B4-BE49-F238E27FC236}">
                <a16:creationId xmlns:a16="http://schemas.microsoft.com/office/drawing/2014/main" id="{80BE69AD-DE7A-4FB8-B10C-1C229820BC70}"/>
              </a:ext>
            </a:extLst>
          </p:cNvPr>
          <p:cNvSpPr/>
          <p:nvPr/>
        </p:nvSpPr>
        <p:spPr>
          <a:xfrm>
            <a:off x="1166825" y="4933507"/>
            <a:ext cx="9730276" cy="1743739"/>
          </a:xfrm>
          <a:prstGeom prst="wav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2400" b="1" dirty="0">
                <a:solidFill>
                  <a:schemeClr val="bg1"/>
                </a:solidFill>
              </a:rPr>
              <a:t>パネルディスカッション</a:t>
            </a:r>
            <a:endParaRPr kumimoji="1" lang="en-US" altLang="ja-JP" sz="2400" b="1" dirty="0">
              <a:solidFill>
                <a:schemeClr val="bg1"/>
              </a:solidFill>
            </a:endParaRPr>
          </a:p>
          <a:p>
            <a:r>
              <a:rPr lang="ja-JP" altLang="en-US" sz="3200" b="1" dirty="0">
                <a:solidFill>
                  <a:schemeClr val="bg1"/>
                </a:solidFill>
              </a:rPr>
              <a:t>事例をあげて「</a:t>
            </a:r>
            <a:r>
              <a:rPr kumimoji="1" lang="ja-JP" altLang="en-US" sz="3200" b="1" dirty="0">
                <a:solidFill>
                  <a:schemeClr val="bg1"/>
                </a:solidFill>
              </a:rPr>
              <a:t>豊かな学び」を検証するパネリスト</a:t>
            </a:r>
          </a:p>
        </p:txBody>
      </p:sp>
    </p:spTree>
    <p:extLst>
      <p:ext uri="{BB962C8B-B14F-4D97-AF65-F5344CB8AC3E}">
        <p14:creationId xmlns:p14="http://schemas.microsoft.com/office/powerpoint/2010/main" val="276428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6000">
              <a:schemeClr val="bg1"/>
            </a:gs>
            <a:gs pos="76000">
              <a:srgbClr val="FFFF00"/>
            </a:gs>
            <a:gs pos="81000">
              <a:schemeClr val="accent4">
                <a:lumMod val="40000"/>
                <a:lumOff val="6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D3EB27D4-CD6E-499F-9C80-28A780293A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6121" y="3418951"/>
            <a:ext cx="39757" cy="20097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375CEC1E-1743-4A3C-AE3D-5E8F466553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6121" y="3418951"/>
            <a:ext cx="39757" cy="20097"/>
          </a:xfrm>
          <a:prstGeom prst="rect">
            <a:avLst/>
          </a:prstGeom>
        </p:spPr>
      </p:pic>
      <p:sp>
        <p:nvSpPr>
          <p:cNvPr id="19" name="四角形: 角を丸くする 18">
            <a:extLst>
              <a:ext uri="{FF2B5EF4-FFF2-40B4-BE49-F238E27FC236}">
                <a16:creationId xmlns:a16="http://schemas.microsoft.com/office/drawing/2014/main" id="{64883ADA-590C-4FA1-9B5C-C994B11E06A4}"/>
              </a:ext>
            </a:extLst>
          </p:cNvPr>
          <p:cNvSpPr/>
          <p:nvPr/>
        </p:nvSpPr>
        <p:spPr>
          <a:xfrm>
            <a:off x="839973" y="1431845"/>
            <a:ext cx="9516138" cy="1167216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GP創英ﾌﾟﾚｾﾞﾝｽEB" panose="02020800000000000000" pitchFamily="18" charset="-128"/>
                <a:ea typeface="HGP創英ﾌﾟﾚｾﾞﾝｽEB" panose="02020800000000000000" pitchFamily="18" charset="-128"/>
                <a:cs typeface="+mn-cs"/>
              </a:rPr>
              <a:t>北海道地区学びの実践研修会</a:t>
            </a:r>
          </a:p>
        </p:txBody>
      </p:sp>
      <p:sp>
        <p:nvSpPr>
          <p:cNvPr id="3" name="吹き出し: 下矢印 2">
            <a:extLst>
              <a:ext uri="{FF2B5EF4-FFF2-40B4-BE49-F238E27FC236}">
                <a16:creationId xmlns:a16="http://schemas.microsoft.com/office/drawing/2014/main" id="{B51E3A1F-E0E3-4CF8-987C-64B423FD06DA}"/>
              </a:ext>
            </a:extLst>
          </p:cNvPr>
          <p:cNvSpPr/>
          <p:nvPr/>
        </p:nvSpPr>
        <p:spPr>
          <a:xfrm>
            <a:off x="839972" y="457200"/>
            <a:ext cx="2488019" cy="967562"/>
          </a:xfrm>
          <a:prstGeom prst="downArrowCallo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2019.7.21</a:t>
            </a:r>
            <a:endParaRPr kumimoji="1" lang="ja-JP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4" name="波線 3">
            <a:extLst>
              <a:ext uri="{FF2B5EF4-FFF2-40B4-BE49-F238E27FC236}">
                <a16:creationId xmlns:a16="http://schemas.microsoft.com/office/drawing/2014/main" id="{62541C9D-697F-4124-A149-6062E1CC8796}"/>
              </a:ext>
            </a:extLst>
          </p:cNvPr>
          <p:cNvSpPr/>
          <p:nvPr/>
        </p:nvSpPr>
        <p:spPr>
          <a:xfrm>
            <a:off x="297327" y="3078716"/>
            <a:ext cx="11451265" cy="2083981"/>
          </a:xfrm>
          <a:prstGeom prst="wav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講演　 ：「コぺル君と学校図書館</a:t>
            </a:r>
            <a:r>
              <a:rPr kumimoji="1" lang="ja-JP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～学びと育ちを支える～」</a:t>
            </a:r>
            <a:endParaRPr lang="en-US" altLang="ja-JP" sz="3600" b="1" dirty="0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800" b="1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実践研究：</a:t>
            </a:r>
            <a:r>
              <a:rPr lang="ja-JP" altLang="en-US" sz="3200" b="1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「さまざまなメディアを活用した教科学習の展開」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" name="波線 1">
            <a:extLst>
              <a:ext uri="{FF2B5EF4-FFF2-40B4-BE49-F238E27FC236}">
                <a16:creationId xmlns:a16="http://schemas.microsoft.com/office/drawing/2014/main" id="{F1D5A59D-36C3-41CC-B602-8DAE8FD4198D}"/>
              </a:ext>
            </a:extLst>
          </p:cNvPr>
          <p:cNvSpPr/>
          <p:nvPr/>
        </p:nvSpPr>
        <p:spPr>
          <a:xfrm>
            <a:off x="297326" y="5093002"/>
            <a:ext cx="11451265" cy="1307798"/>
          </a:xfrm>
          <a:prstGeom prst="wav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次の写真の実践研究の発表とワークショップも行いました。</a:t>
            </a:r>
          </a:p>
        </p:txBody>
      </p:sp>
    </p:spTree>
    <p:extLst>
      <p:ext uri="{BB962C8B-B14F-4D97-AF65-F5344CB8AC3E}">
        <p14:creationId xmlns:p14="http://schemas.microsoft.com/office/powerpoint/2010/main" val="3184449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3" grpId="0" animBg="1"/>
      <p:bldP spid="4" grpId="0" animBg="1"/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6000">
              <a:schemeClr val="bg1"/>
            </a:gs>
            <a:gs pos="76000">
              <a:srgbClr val="FFFF00"/>
            </a:gs>
            <a:gs pos="81000">
              <a:schemeClr val="accent4">
                <a:lumMod val="40000"/>
                <a:lumOff val="6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人, 屋内, 男, 民衆 が含まれている画像&#10;&#10;自動的に生成された説明">
            <a:extLst>
              <a:ext uri="{FF2B5EF4-FFF2-40B4-BE49-F238E27FC236}">
                <a16:creationId xmlns:a16="http://schemas.microsoft.com/office/drawing/2014/main" id="{50E05269-7988-4270-91A9-1C25EEDDFAB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9621" y="453325"/>
            <a:ext cx="4463512" cy="5951349"/>
          </a:xfrm>
          <a:prstGeom prst="rect">
            <a:avLst/>
          </a:prstGeom>
        </p:spPr>
      </p:pic>
      <p:sp>
        <p:nvSpPr>
          <p:cNvPr id="2" name="吹き出し: 右矢印 1">
            <a:extLst>
              <a:ext uri="{FF2B5EF4-FFF2-40B4-BE49-F238E27FC236}">
                <a16:creationId xmlns:a16="http://schemas.microsoft.com/office/drawing/2014/main" id="{7180C86A-B06B-4147-B548-C0FE34EAFB7D}"/>
              </a:ext>
            </a:extLst>
          </p:cNvPr>
          <p:cNvSpPr/>
          <p:nvPr/>
        </p:nvSpPr>
        <p:spPr>
          <a:xfrm>
            <a:off x="3019646" y="712382"/>
            <a:ext cx="2658141" cy="5951350"/>
          </a:xfrm>
          <a:prstGeom prst="rightArrowCallout">
            <a:avLst>
              <a:gd name="adj1" fmla="val 21269"/>
              <a:gd name="adj2" fmla="val 23507"/>
              <a:gd name="adj3" fmla="val 16418"/>
              <a:gd name="adj4" fmla="val 72813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endParaRPr kumimoji="1" lang="en-US" altLang="ja-JP" sz="4400" dirty="0"/>
          </a:p>
          <a:p>
            <a:r>
              <a:rPr kumimoji="1" lang="ja-JP" altLang="en-US" sz="4400" dirty="0"/>
              <a:t>中学校の多様な学びを</a:t>
            </a:r>
            <a:endParaRPr kumimoji="1" lang="en-US" altLang="ja-JP" sz="4400" dirty="0"/>
          </a:p>
          <a:p>
            <a:r>
              <a:rPr kumimoji="1" lang="ja-JP" altLang="en-US" sz="4400" dirty="0"/>
              <a:t>　　　　支えるために</a:t>
            </a:r>
            <a:endParaRPr kumimoji="1" lang="en-US" altLang="ja-JP" sz="4400" dirty="0"/>
          </a:p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20964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6000">
              <a:schemeClr val="bg1"/>
            </a:gs>
            <a:gs pos="76000">
              <a:srgbClr val="FFFF00"/>
            </a:gs>
            <a:gs pos="81000">
              <a:schemeClr val="accent4">
                <a:lumMod val="40000"/>
                <a:lumOff val="6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人, 屋内, 民衆, テーブル が含まれている画像&#10;&#10;自動的に生成された説明">
            <a:extLst>
              <a:ext uri="{FF2B5EF4-FFF2-40B4-BE49-F238E27FC236}">
                <a16:creationId xmlns:a16="http://schemas.microsoft.com/office/drawing/2014/main" id="{0F2625CA-11FA-44B0-831F-EEC615B116E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233" y="382062"/>
            <a:ext cx="8125167" cy="6093875"/>
          </a:xfrm>
          <a:prstGeom prst="rect">
            <a:avLst/>
          </a:prstGeom>
        </p:spPr>
      </p:pic>
      <p:sp>
        <p:nvSpPr>
          <p:cNvPr id="2" name="フローチャート: せん孔テープ 1">
            <a:extLst>
              <a:ext uri="{FF2B5EF4-FFF2-40B4-BE49-F238E27FC236}">
                <a16:creationId xmlns:a16="http://schemas.microsoft.com/office/drawing/2014/main" id="{70D1ABA4-8AA9-4FCD-8343-AFA00179C8AB}"/>
              </a:ext>
            </a:extLst>
          </p:cNvPr>
          <p:cNvSpPr/>
          <p:nvPr/>
        </p:nvSpPr>
        <p:spPr>
          <a:xfrm>
            <a:off x="1716211" y="5279420"/>
            <a:ext cx="9175897" cy="1196517"/>
          </a:xfrm>
          <a:prstGeom prst="flowChartPunchedTap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/>
              <a:t>ワークショップ</a:t>
            </a:r>
            <a:r>
              <a:rPr kumimoji="1" lang="ja-JP" altLang="en-US" sz="2800" b="1" dirty="0"/>
              <a:t>：</a:t>
            </a:r>
            <a:r>
              <a:rPr kumimoji="1" lang="en-US" altLang="ja-JP" sz="2800" b="1" dirty="0"/>
              <a:t>NIE</a:t>
            </a:r>
            <a:r>
              <a:rPr kumimoji="1" lang="en-US" altLang="ja-JP" sz="2800" dirty="0"/>
              <a:t>:</a:t>
            </a:r>
            <a:r>
              <a:rPr kumimoji="1" lang="ja-JP" altLang="en-US" sz="2800" dirty="0"/>
              <a:t> </a:t>
            </a:r>
            <a:r>
              <a:rPr kumimoji="1" lang="ja-JP" altLang="en-US" sz="3200" b="1" dirty="0"/>
              <a:t>コミュニケーション力を育てる！</a:t>
            </a:r>
          </a:p>
        </p:txBody>
      </p:sp>
    </p:spTree>
    <p:extLst>
      <p:ext uri="{BB962C8B-B14F-4D97-AF65-F5344CB8AC3E}">
        <p14:creationId xmlns:p14="http://schemas.microsoft.com/office/powerpoint/2010/main" val="1286137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6000">
              <a:schemeClr val="bg1"/>
            </a:gs>
            <a:gs pos="76000">
              <a:srgbClr val="FFFF00"/>
            </a:gs>
            <a:gs pos="81000">
              <a:schemeClr val="accent4">
                <a:lumMod val="40000"/>
                <a:lumOff val="6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D3EB27D4-CD6E-499F-9C80-28A780293A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6121" y="3418951"/>
            <a:ext cx="39757" cy="20097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375CEC1E-1743-4A3C-AE3D-5E8F466553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6121" y="3418951"/>
            <a:ext cx="39757" cy="20097"/>
          </a:xfrm>
          <a:prstGeom prst="rect">
            <a:avLst/>
          </a:prstGeom>
        </p:spPr>
      </p:pic>
      <p:sp>
        <p:nvSpPr>
          <p:cNvPr id="19" name="四角形: 角を丸くする 18">
            <a:extLst>
              <a:ext uri="{FF2B5EF4-FFF2-40B4-BE49-F238E27FC236}">
                <a16:creationId xmlns:a16="http://schemas.microsoft.com/office/drawing/2014/main" id="{64883ADA-590C-4FA1-9B5C-C994B11E06A4}"/>
              </a:ext>
            </a:extLst>
          </p:cNvPr>
          <p:cNvSpPr/>
          <p:nvPr/>
        </p:nvSpPr>
        <p:spPr>
          <a:xfrm>
            <a:off x="557048" y="1661045"/>
            <a:ext cx="11214537" cy="116721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GP創英ﾌﾟﾚｾﾞﾝｽEB" panose="02020800000000000000" pitchFamily="18" charset="-128"/>
                <a:ea typeface="HGP創英ﾌﾟﾚｾﾞﾝｽEB" panose="02020800000000000000" pitchFamily="18" charset="-128"/>
                <a:cs typeface="+mn-cs"/>
              </a:rPr>
              <a:t>ミニミニ</a:t>
            </a:r>
            <a:r>
              <a:rPr kumimoji="1" lang="ja-JP" altLang="en-US" sz="6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GP創英ﾌﾟﾚｾﾞﾝｽEB" panose="02020800000000000000" pitchFamily="18" charset="-128"/>
                <a:ea typeface="HGP創英ﾌﾟﾚｾﾞﾝｽEB" panose="02020800000000000000" pitchFamily="18" charset="-128"/>
                <a:cs typeface="+mn-cs"/>
              </a:rPr>
              <a:t>学び塾</a:t>
            </a:r>
            <a:r>
              <a:rPr kumimoji="1" lang="en-US" altLang="ja-JP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GP創英ﾌﾟﾚｾﾞﾝｽEB" panose="02020800000000000000" pitchFamily="18" charset="-128"/>
                <a:ea typeface="HGP創英ﾌﾟﾚｾﾞﾝｽEB" panose="02020800000000000000" pitchFamily="18" charset="-128"/>
                <a:cs typeface="+mn-cs"/>
              </a:rPr>
              <a:t>in</a:t>
            </a:r>
            <a:r>
              <a:rPr kumimoji="1" lang="ja-JP" altLang="en-US" sz="6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GP創英ﾌﾟﾚｾﾞﾝｽEB" panose="02020800000000000000" pitchFamily="18" charset="-128"/>
                <a:ea typeface="HGP創英ﾌﾟﾚｾﾞﾝｽEB" panose="02020800000000000000" pitchFamily="18" charset="-128"/>
                <a:cs typeface="+mn-cs"/>
              </a:rPr>
              <a:t>安城、松江</a:t>
            </a:r>
            <a:endParaRPr kumimoji="1" lang="ja-JP" alt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GP創英ﾌﾟﾚｾﾞﾝｽEB" panose="02020800000000000000" pitchFamily="18" charset="-128"/>
              <a:ea typeface="HGP創英ﾌﾟﾚｾﾞﾝｽEB" panose="02020800000000000000" pitchFamily="18" charset="-128"/>
              <a:cs typeface="+mn-cs"/>
            </a:endParaRPr>
          </a:p>
        </p:txBody>
      </p:sp>
      <p:sp>
        <p:nvSpPr>
          <p:cNvPr id="3" name="吹き出し: 下矢印 2">
            <a:extLst>
              <a:ext uri="{FF2B5EF4-FFF2-40B4-BE49-F238E27FC236}">
                <a16:creationId xmlns:a16="http://schemas.microsoft.com/office/drawing/2014/main" id="{B51E3A1F-E0E3-4CF8-987C-64B423FD06DA}"/>
              </a:ext>
            </a:extLst>
          </p:cNvPr>
          <p:cNvSpPr/>
          <p:nvPr/>
        </p:nvSpPr>
        <p:spPr>
          <a:xfrm>
            <a:off x="6190593" y="595077"/>
            <a:ext cx="2408582" cy="967562"/>
          </a:xfrm>
          <a:prstGeom prst="downArrowCallout">
            <a:avLst>
              <a:gd name="adj1" fmla="val 25000"/>
              <a:gd name="adj2" fmla="val 27173"/>
              <a:gd name="adj3" fmla="val 25000"/>
              <a:gd name="adj4" fmla="val 64977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2019.8.8</a:t>
            </a:r>
            <a:endParaRPr kumimoji="1" lang="ja-JP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4" name="波線 3">
            <a:extLst>
              <a:ext uri="{FF2B5EF4-FFF2-40B4-BE49-F238E27FC236}">
                <a16:creationId xmlns:a16="http://schemas.microsoft.com/office/drawing/2014/main" id="{62541C9D-697F-4124-A149-6062E1CC8796}"/>
              </a:ext>
            </a:extLst>
          </p:cNvPr>
          <p:cNvSpPr/>
          <p:nvPr/>
        </p:nvSpPr>
        <p:spPr>
          <a:xfrm>
            <a:off x="2384441" y="3418951"/>
            <a:ext cx="7559749" cy="3094074"/>
          </a:xfrm>
          <a:prstGeom prst="wav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問いづくりと</a:t>
            </a:r>
            <a:endParaRPr kumimoji="1" lang="en-US" altLang="ja-JP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情報の整理のしかた</a:t>
            </a:r>
          </a:p>
        </p:txBody>
      </p:sp>
      <p:sp>
        <p:nvSpPr>
          <p:cNvPr id="7" name="吹き出し: 下矢印 2">
            <a:extLst>
              <a:ext uri="{FF2B5EF4-FFF2-40B4-BE49-F238E27FC236}">
                <a16:creationId xmlns:a16="http://schemas.microsoft.com/office/drawing/2014/main" id="{0A18509B-4C79-0B4E-9481-B63880677F7A}"/>
              </a:ext>
            </a:extLst>
          </p:cNvPr>
          <p:cNvSpPr/>
          <p:nvPr/>
        </p:nvSpPr>
        <p:spPr>
          <a:xfrm>
            <a:off x="8805101" y="586573"/>
            <a:ext cx="2966484" cy="967562"/>
          </a:xfrm>
          <a:prstGeom prst="downArrowCallo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2019.11.5</a:t>
            </a:r>
            <a:endParaRPr kumimoji="1" lang="ja-JP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5779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3" grpId="0" animBg="1"/>
      <p:bldP spid="4" grpId="0" animBg="1"/>
      <p:bldP spid="7" grpId="0" animBg="1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598</TotalTime>
  <Words>521</Words>
  <Application>Microsoft Macintosh PowerPoint</Application>
  <PresentationFormat>ワイド画面</PresentationFormat>
  <Paragraphs>110</Paragraphs>
  <Slides>20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20</vt:i4>
      </vt:variant>
    </vt:vector>
  </HeadingPairs>
  <TitlesOfParts>
    <vt:vector size="31" baseType="lpstr">
      <vt:lpstr>HGP創英ﾌﾟﾚｾﾞﾝｽEB</vt:lpstr>
      <vt:lpstr>HGP創英角ｺﾞｼｯｸUB</vt:lpstr>
      <vt:lpstr>HGP創英角ﾎﾟｯﾌﾟ体</vt:lpstr>
      <vt:lpstr>游ゴシック</vt:lpstr>
      <vt:lpstr>游ゴシック Light</vt:lpstr>
      <vt:lpstr>Arial</vt:lpstr>
      <vt:lpstr>Georgia</vt:lpstr>
      <vt:lpstr>Times New Roman</vt:lpstr>
      <vt:lpstr>Trebuchet MS</vt:lpstr>
      <vt:lpstr>Office テーマ</vt:lpstr>
      <vt:lpstr>1_Office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学校図書館実践活動研究会の紹介</dc:title>
  <dc:creator>T F</dc:creator>
  <cp:lastModifiedBy>林良子</cp:lastModifiedBy>
  <cp:revision>51</cp:revision>
  <dcterms:created xsi:type="dcterms:W3CDTF">2020-05-31T08:17:29Z</dcterms:created>
  <dcterms:modified xsi:type="dcterms:W3CDTF">2020-10-14T13:33:14Z</dcterms:modified>
</cp:coreProperties>
</file>